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A88149-7806-44A3-802F-D8B4F783413F}" type="datetimeFigureOut">
              <a:rPr lang="en-US" smtClean="0"/>
              <a:t>4/17/2024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8490AD-523E-4026-8939-00920E69D2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1"/>
          <p:cNvSpPr>
            <a:spLocks noChangeArrowheads="1" noTextEdit="1"/>
          </p:cNvSpPr>
          <p:nvPr>
            <p:ph type="sldImg"/>
          </p:nvPr>
        </p:nvSpPr>
        <p:spPr>
          <a:xfrm>
            <a:off x="1054100" y="303213"/>
            <a:ext cx="4746625" cy="3560762"/>
          </a:xfrm>
          <a:ln/>
        </p:spPr>
      </p:sp>
      <p:sp>
        <p:nvSpPr>
          <p:cNvPr id="158723"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1"/>
          <p:cNvSpPr>
            <a:spLocks noChangeArrowheads="1" noTextEdit="1"/>
          </p:cNvSpPr>
          <p:nvPr>
            <p:ph type="sldImg"/>
          </p:nvPr>
        </p:nvSpPr>
        <p:spPr>
          <a:xfrm>
            <a:off x="1054100" y="303213"/>
            <a:ext cx="4746625" cy="3560762"/>
          </a:xfrm>
          <a:ln/>
        </p:spPr>
      </p:sp>
      <p:sp>
        <p:nvSpPr>
          <p:cNvPr id="167939"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1"/>
          <p:cNvSpPr>
            <a:spLocks noChangeArrowheads="1" noTextEdit="1"/>
          </p:cNvSpPr>
          <p:nvPr>
            <p:ph type="sldImg"/>
          </p:nvPr>
        </p:nvSpPr>
        <p:spPr>
          <a:xfrm>
            <a:off x="1054100" y="303213"/>
            <a:ext cx="4746625" cy="3560762"/>
          </a:xfrm>
          <a:ln/>
        </p:spPr>
      </p:sp>
      <p:sp>
        <p:nvSpPr>
          <p:cNvPr id="168963"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1"/>
          <p:cNvSpPr>
            <a:spLocks noChangeArrowheads="1" noTextEdit="1"/>
          </p:cNvSpPr>
          <p:nvPr>
            <p:ph type="sldImg"/>
          </p:nvPr>
        </p:nvSpPr>
        <p:spPr>
          <a:xfrm>
            <a:off x="1054100" y="303213"/>
            <a:ext cx="4746625" cy="3560762"/>
          </a:xfrm>
          <a:ln/>
        </p:spPr>
      </p:sp>
      <p:sp>
        <p:nvSpPr>
          <p:cNvPr id="169987"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4294967295"/>
          </p:nvPr>
        </p:nvSpPr>
        <p:spPr bwMode="auto">
          <a:xfrm>
            <a:off x="0" y="0"/>
            <a:ext cx="0" cy="0"/>
          </a:xfrm>
          <a:prstGeom prst="rect">
            <a:avLst/>
          </a:prstGeom>
          <a:noFill/>
          <a:ln>
            <a:miter lim="800000"/>
            <a:headEnd/>
            <a:tailEnd/>
          </a:ln>
        </p:spPr>
        <p:txBody>
          <a:bodyPr/>
          <a:lstStyle/>
          <a:p>
            <a:fld id="{9B4018F4-B525-4A43-9A4C-34E64B2752FF}" type="slidenum">
              <a:rPr lang="en-GB" altLang="en-US" sz="1200">
                <a:latin typeface="Times New Roman" pitchFamily="18" charset="0"/>
              </a:rPr>
              <a:pPr/>
              <a:t>58</a:t>
            </a:fld>
            <a:endParaRPr lang="en-GB" altLang="en-US" sz="1200">
              <a:latin typeface="Times New Roman" pitchFamily="18" charset="0"/>
            </a:endParaRPr>
          </a:p>
        </p:txBody>
      </p:sp>
      <p:sp>
        <p:nvSpPr>
          <p:cNvPr id="171011" name="Rectangle 2"/>
          <p:cNvSpPr>
            <a:spLocks noRot="1" noChangeArrowheads="1" noTextEdit="1"/>
          </p:cNvSpPr>
          <p:nvPr>
            <p:ph type="sldImg"/>
          </p:nvPr>
        </p:nvSpPr>
        <p:spPr>
          <a:xfrm>
            <a:off x="1054100" y="303213"/>
            <a:ext cx="4746625" cy="3560762"/>
          </a:xfrm>
          <a:noFill/>
          <a:ln/>
        </p:spPr>
      </p:sp>
      <p:sp>
        <p:nvSpPr>
          <p:cNvPr id="171012" name="Rectangle 3"/>
          <p:cNvSpPr>
            <a:spLocks noGrp="1" noChangeArrowheads="1"/>
          </p:cNvSpPr>
          <p:nvPr>
            <p:ph type="body" idx="1"/>
          </p:nvPr>
        </p:nvSpPr>
        <p:spPr bwMode="auto">
          <a:xfrm>
            <a:off x="-2147483648" y="-2147483648"/>
            <a:ext cx="0" cy="0"/>
          </a:xfrm>
          <a:prstGeom prst="rect">
            <a:avLst/>
          </a:prstGeom>
          <a:noFill/>
          <a:ln>
            <a:miter lim="800000"/>
            <a:headEnd/>
            <a:tailEnd/>
          </a:ln>
        </p:spPr>
        <p:txBody>
          <a:bodyPr/>
          <a:lstStyle/>
          <a:p>
            <a:pPr eaLnBrk="1" hangingPunct="1">
              <a:spcBef>
                <a:spcPct val="0"/>
              </a:spcBef>
            </a:pPr>
            <a:endParaRPr lang="en-IN" alt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1"/>
          <p:cNvSpPr>
            <a:spLocks noChangeArrowheads="1" noTextEdit="1"/>
          </p:cNvSpPr>
          <p:nvPr>
            <p:ph type="sldImg"/>
          </p:nvPr>
        </p:nvSpPr>
        <p:spPr>
          <a:xfrm>
            <a:off x="1054100" y="303213"/>
            <a:ext cx="4746625" cy="3560762"/>
          </a:xfrm>
          <a:ln/>
        </p:spPr>
      </p:sp>
      <p:sp>
        <p:nvSpPr>
          <p:cNvPr id="172035"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1"/>
          <p:cNvSpPr>
            <a:spLocks noChangeArrowheads="1" noTextEdit="1"/>
          </p:cNvSpPr>
          <p:nvPr>
            <p:ph type="sldImg"/>
          </p:nvPr>
        </p:nvSpPr>
        <p:spPr>
          <a:xfrm>
            <a:off x="1054100" y="303213"/>
            <a:ext cx="4746625" cy="3560762"/>
          </a:xfrm>
          <a:ln/>
        </p:spPr>
      </p:sp>
      <p:sp>
        <p:nvSpPr>
          <p:cNvPr id="173059"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1"/>
          <p:cNvSpPr>
            <a:spLocks noChangeArrowheads="1" noTextEdit="1"/>
          </p:cNvSpPr>
          <p:nvPr>
            <p:ph type="sldImg"/>
          </p:nvPr>
        </p:nvSpPr>
        <p:spPr>
          <a:xfrm>
            <a:off x="1054100" y="303213"/>
            <a:ext cx="4746625" cy="3560762"/>
          </a:xfrm>
          <a:ln/>
        </p:spPr>
      </p:sp>
      <p:sp>
        <p:nvSpPr>
          <p:cNvPr id="159747"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1"/>
          <p:cNvSpPr>
            <a:spLocks noChangeArrowheads="1" noTextEdit="1"/>
          </p:cNvSpPr>
          <p:nvPr>
            <p:ph type="sldImg"/>
          </p:nvPr>
        </p:nvSpPr>
        <p:spPr>
          <a:xfrm>
            <a:off x="1054100" y="303213"/>
            <a:ext cx="4746625" cy="3560762"/>
          </a:xfrm>
          <a:ln/>
        </p:spPr>
      </p:sp>
      <p:sp>
        <p:nvSpPr>
          <p:cNvPr id="160771"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1"/>
          <p:cNvSpPr>
            <a:spLocks noChangeArrowheads="1" noTextEdit="1"/>
          </p:cNvSpPr>
          <p:nvPr>
            <p:ph type="sldImg"/>
          </p:nvPr>
        </p:nvSpPr>
        <p:spPr>
          <a:xfrm>
            <a:off x="1054100" y="303213"/>
            <a:ext cx="4746625" cy="3560762"/>
          </a:xfrm>
          <a:ln/>
        </p:spPr>
      </p:sp>
      <p:sp>
        <p:nvSpPr>
          <p:cNvPr id="161795"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1"/>
          <p:cNvSpPr>
            <a:spLocks noChangeArrowheads="1" noTextEdit="1"/>
          </p:cNvSpPr>
          <p:nvPr>
            <p:ph type="sldImg"/>
          </p:nvPr>
        </p:nvSpPr>
        <p:spPr>
          <a:xfrm>
            <a:off x="1054100" y="303213"/>
            <a:ext cx="4746625" cy="3560762"/>
          </a:xfrm>
          <a:ln/>
        </p:spPr>
      </p:sp>
      <p:sp>
        <p:nvSpPr>
          <p:cNvPr id="162819"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1"/>
          <p:cNvSpPr>
            <a:spLocks noChangeArrowheads="1" noTextEdit="1"/>
          </p:cNvSpPr>
          <p:nvPr>
            <p:ph type="sldImg"/>
          </p:nvPr>
        </p:nvSpPr>
        <p:spPr>
          <a:xfrm>
            <a:off x="1054100" y="303213"/>
            <a:ext cx="4746625" cy="3560762"/>
          </a:xfrm>
          <a:ln/>
        </p:spPr>
      </p:sp>
      <p:sp>
        <p:nvSpPr>
          <p:cNvPr id="163843"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1"/>
          <p:cNvSpPr>
            <a:spLocks noChangeArrowheads="1" noTextEdit="1"/>
          </p:cNvSpPr>
          <p:nvPr>
            <p:ph type="sldImg"/>
          </p:nvPr>
        </p:nvSpPr>
        <p:spPr>
          <a:xfrm>
            <a:off x="1054100" y="303213"/>
            <a:ext cx="4746625" cy="3560762"/>
          </a:xfrm>
          <a:ln/>
        </p:spPr>
      </p:sp>
      <p:sp>
        <p:nvSpPr>
          <p:cNvPr id="164867"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1"/>
          <p:cNvSpPr>
            <a:spLocks noChangeArrowheads="1" noTextEdit="1"/>
          </p:cNvSpPr>
          <p:nvPr>
            <p:ph type="sldImg"/>
          </p:nvPr>
        </p:nvSpPr>
        <p:spPr>
          <a:xfrm>
            <a:off x="1054100" y="303213"/>
            <a:ext cx="4746625" cy="3560762"/>
          </a:xfrm>
          <a:ln/>
        </p:spPr>
      </p:sp>
      <p:sp>
        <p:nvSpPr>
          <p:cNvPr id="165891"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Rectangle 1"/>
          <p:cNvSpPr>
            <a:spLocks noChangeArrowheads="1" noTextEdit="1"/>
          </p:cNvSpPr>
          <p:nvPr>
            <p:ph type="sldImg"/>
          </p:nvPr>
        </p:nvSpPr>
        <p:spPr>
          <a:xfrm>
            <a:off x="1054100" y="303213"/>
            <a:ext cx="4746625" cy="3560762"/>
          </a:xfrm>
          <a:ln/>
        </p:spPr>
      </p:sp>
      <p:sp>
        <p:nvSpPr>
          <p:cNvPr id="166915" name="Text Box 2"/>
          <p:cNvSpPr txBox="1">
            <a:spLocks noChangeArrowheads="1"/>
          </p:cNvSpPr>
          <p:nvPr/>
        </p:nvSpPr>
        <p:spPr bwMode="auto">
          <a:xfrm>
            <a:off x="503238" y="4316413"/>
            <a:ext cx="5853112" cy="4057650"/>
          </a:xfrm>
          <a:prstGeom prst="rect">
            <a:avLst/>
          </a:prstGeom>
          <a:noFill/>
          <a:ln w="9525">
            <a:noFill/>
            <a:miter lim="800000"/>
            <a:headEnd/>
            <a:tailEnd/>
          </a:ln>
        </p:spPr>
        <p:txBody>
          <a:bodyPr wrap="none" anchor="ctr"/>
          <a:lstStyle/>
          <a:p>
            <a:endParaRPr lang="en-I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D7C410-75AA-46FB-855D-EE655222CF6C}"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D7C410-75AA-46FB-855D-EE655222CF6C}"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D7C410-75AA-46FB-855D-EE655222CF6C}"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D7C410-75AA-46FB-855D-EE655222CF6C}"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D7C410-75AA-46FB-855D-EE655222CF6C}"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D7C410-75AA-46FB-855D-EE655222CF6C}"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D7C410-75AA-46FB-855D-EE655222CF6C}" type="datetimeFigureOut">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D7C410-75AA-46FB-855D-EE655222CF6C}" type="datetimeFigureOut">
              <a:rPr lang="en-US" smtClean="0"/>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7C410-75AA-46FB-855D-EE655222CF6C}" type="datetimeFigureOut">
              <a:rPr lang="en-US" smtClean="0"/>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D7C410-75AA-46FB-855D-EE655222CF6C}"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D7C410-75AA-46FB-855D-EE655222CF6C}"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9CD8D3-C654-4FDD-9416-E151FB4E822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7C410-75AA-46FB-855D-EE655222CF6C}" type="datetimeFigureOut">
              <a:rPr lang="en-US" smtClean="0"/>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9CD8D3-C654-4FDD-9416-E151FB4E822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geeksforgeeks.org/software-engineering-functional-point-fp-analysi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miter lim="800000"/>
            <a:headEnd/>
            <a:tailEnd/>
          </a:ln>
        </p:spPr>
        <p:txBody>
          <a:bodyPr/>
          <a:lstStyle/>
          <a:p>
            <a:fld id="{4ED3C7BC-D33A-4A33-9717-AC10C4F97E10}" type="slidenum">
              <a:rPr lang="en-US" altLang="en-US" smtClean="0"/>
              <a:pPr/>
              <a:t>1</a:t>
            </a:fld>
            <a:endParaRPr lang="en-US" altLang="en-US" smtClean="0"/>
          </a:p>
        </p:txBody>
      </p:sp>
      <p:sp>
        <p:nvSpPr>
          <p:cNvPr id="3075" name="Rectangle 1"/>
          <p:cNvSpPr>
            <a:spLocks noGrp="1" noChangeArrowheads="1"/>
          </p:cNvSpPr>
          <p:nvPr>
            <p:ph type="title"/>
          </p:nvPr>
        </p:nvSpPr>
        <p:spPr>
          <a:xfrm>
            <a:off x="917575" y="2492375"/>
            <a:ext cx="7718425" cy="1692275"/>
          </a:xfrm>
        </p:spPr>
        <p:txBody>
          <a:bodyPr lIns="18000" tIns="46800" rIns="18000" bIns="46800" anchor="ctr">
            <a:normAutofit fontScale="90000"/>
          </a:bodyPr>
          <a:lstStyle/>
          <a:p>
            <a:pPr>
              <a:lnSpc>
                <a:spcPct val="72000"/>
              </a:lnSpc>
              <a:spcBef>
                <a:spcPts val="1213"/>
              </a:spcBef>
            </a:pPr>
            <a:r>
              <a:rPr lang="en-US" sz="4800" dirty="0" smtClean="0">
                <a:latin typeface="Times New Roman" pitchFamily="18" charset="0"/>
                <a:cs typeface="Times New Roman" pitchFamily="18" charset="0"/>
              </a:rPr>
              <a:t>Unit 5: Software project management  </a:t>
            </a:r>
            <a:br>
              <a:rPr lang="en-US" sz="4800" dirty="0" smtClean="0">
                <a:latin typeface="Times New Roman" pitchFamily="18" charset="0"/>
                <a:cs typeface="Times New Roman" pitchFamily="18" charset="0"/>
              </a:rPr>
            </a:br>
            <a:r>
              <a:rPr lang="en-US" sz="4800" dirty="0" smtClean="0">
                <a:latin typeface="Times New Roman" pitchFamily="18" charset="0"/>
                <a:cs typeface="Times New Roman" pitchFamily="18" charset="0"/>
              </a:rPr>
              <a:t>1. Project management</a:t>
            </a:r>
            <a:br>
              <a:rPr lang="en-US" sz="4800" dirty="0" smtClean="0">
                <a:latin typeface="Times New Roman" pitchFamily="18" charset="0"/>
                <a:cs typeface="Times New Roman" pitchFamily="18" charset="0"/>
              </a:rPr>
            </a:br>
            <a:r>
              <a:rPr lang="en-US" sz="4800" dirty="0" smtClean="0">
                <a:latin typeface="Times New Roman" pitchFamily="18" charset="0"/>
                <a:cs typeface="Times New Roman" pitchFamily="18" charset="0"/>
              </a:rPr>
              <a:t>2. Project planning and control</a:t>
            </a:r>
            <a:br>
              <a:rPr lang="en-US" sz="4800" dirty="0" smtClean="0">
                <a:latin typeface="Times New Roman" pitchFamily="18" charset="0"/>
                <a:cs typeface="Times New Roman" pitchFamily="18" charset="0"/>
              </a:rPr>
            </a:br>
            <a:r>
              <a:rPr lang="en-US" sz="4800" dirty="0" smtClean="0">
                <a:latin typeface="Times New Roman" pitchFamily="18" charset="0"/>
                <a:cs typeface="Times New Roman" pitchFamily="18" charset="0"/>
              </a:rPr>
              <a:t>3. Cost estimation</a:t>
            </a:r>
            <a:br>
              <a:rPr lang="en-US" sz="4800" dirty="0" smtClean="0">
                <a:latin typeface="Times New Roman" pitchFamily="18" charset="0"/>
                <a:cs typeface="Times New Roman" pitchFamily="18" charset="0"/>
              </a:rPr>
            </a:br>
            <a:r>
              <a:rPr lang="en-US" sz="4800" dirty="0" smtClean="0">
                <a:latin typeface="Times New Roman" pitchFamily="18" charset="0"/>
                <a:cs typeface="Times New Roman" pitchFamily="18" charset="0"/>
              </a:rPr>
              <a:t>4. Project scheduling using PERT and GANTT charts</a:t>
            </a:r>
            <a:br>
              <a:rPr lang="en-US" sz="4800" dirty="0" smtClean="0">
                <a:latin typeface="Times New Roman" pitchFamily="18" charset="0"/>
                <a:cs typeface="Times New Roman" pitchFamily="18" charset="0"/>
              </a:rPr>
            </a:br>
            <a:r>
              <a:rPr lang="en-US" sz="4800" dirty="0" smtClean="0">
                <a:latin typeface="Times New Roman" pitchFamily="18" charset="0"/>
                <a:cs typeface="Times New Roman" pitchFamily="18" charset="0"/>
              </a:rPr>
              <a:t>5. Software configuration management</a:t>
            </a:r>
            <a:endParaRPr lang="en-GB" altLang="en-US" sz="4800" b="1" dirty="0" smtClean="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p:cNvSpPr>
            <a:spLocks noGrp="1"/>
          </p:cNvSpPr>
          <p:nvPr>
            <p:ph idx="1"/>
          </p:nvPr>
        </p:nvSpPr>
        <p:spPr/>
        <p:txBody>
          <a:bodyPr/>
          <a:lstStyle/>
          <a:p>
            <a:r>
              <a:rPr lang="en-US" sz="2800" b="1" smtClean="0"/>
              <a:t>Monitoring and Controlling</a:t>
            </a:r>
            <a:r>
              <a:rPr lang="en-US" sz="2800" smtClean="0"/>
              <a:t>: The company tracks production progress, market response, and sales figures, making adjustments as needed to ensure a successful launch.</a:t>
            </a:r>
          </a:p>
          <a:p>
            <a:endParaRPr lang="en-US" sz="2800" smtClean="0"/>
          </a:p>
          <a:p>
            <a:r>
              <a:rPr lang="en-US" sz="2800" b="1" smtClean="0"/>
              <a:t>Closing</a:t>
            </a:r>
            <a:r>
              <a:rPr lang="en-US" sz="2800" smtClean="0"/>
              <a:t>: After the phone is released, the company evaluates its performance, gathers feedback from customers, and plans for future updates or models.</a:t>
            </a:r>
          </a:p>
          <a:p>
            <a:endParaRPr lang="en-US" smtClean="0"/>
          </a:p>
          <a:p>
            <a:endParaRPr lang="en-US" smtClean="0"/>
          </a:p>
        </p:txBody>
      </p:sp>
      <p:sp>
        <p:nvSpPr>
          <p:cNvPr id="12291" name="Slide Number Placeholder 3"/>
          <p:cNvSpPr>
            <a:spLocks noGrp="1"/>
          </p:cNvSpPr>
          <p:nvPr>
            <p:ph type="sldNum" sz="quarter" idx="12"/>
          </p:nvPr>
        </p:nvSpPr>
        <p:spPr>
          <a:noFill/>
          <a:ln>
            <a:miter lim="800000"/>
            <a:headEnd/>
            <a:tailEnd/>
          </a:ln>
        </p:spPr>
        <p:txBody>
          <a:bodyPr/>
          <a:lstStyle/>
          <a:p>
            <a:fld id="{25C093C8-4709-4696-845D-B0C21F81E423}" type="slidenum">
              <a:rPr lang="en-US" altLang="en-US" smtClean="0"/>
              <a:pPr/>
              <a:t>10</a:t>
            </a:fld>
            <a:endParaRPr lang="en-US" altLang="en-US"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r>
              <a:rPr lang="en-US" smtClean="0"/>
              <a:t>Project managers play a crucial role in overseeing all aspects of a project and ensuring that it is completed successfully, on time, and within budget. They often use various tools and techniques, such as Gantt charts, critical path analysis, and risk management, to effectively manage projects from start to finish.</a:t>
            </a:r>
          </a:p>
          <a:p>
            <a:endParaRPr lang="en-US" smtClean="0"/>
          </a:p>
          <a:p>
            <a:endParaRPr lang="en-US" smtClean="0"/>
          </a:p>
        </p:txBody>
      </p:sp>
      <p:sp>
        <p:nvSpPr>
          <p:cNvPr id="15363" name="Slide Number Placeholder 3"/>
          <p:cNvSpPr>
            <a:spLocks noGrp="1"/>
          </p:cNvSpPr>
          <p:nvPr>
            <p:ph type="sldNum" sz="quarter" idx="12"/>
          </p:nvPr>
        </p:nvSpPr>
        <p:spPr>
          <a:noFill/>
          <a:ln>
            <a:miter lim="800000"/>
            <a:headEnd/>
            <a:tailEnd/>
          </a:ln>
        </p:spPr>
        <p:txBody>
          <a:bodyPr/>
          <a:lstStyle/>
          <a:p>
            <a:fld id="{8B4513E5-2983-4E63-8189-7750B6C40C98}" type="slidenum">
              <a:rPr lang="en-US" altLang="en-US" smtClean="0"/>
              <a:pPr/>
              <a:t>11</a:t>
            </a:fld>
            <a:endParaRPr lang="en-US" altLang="en-US"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2"/>
          </p:nvPr>
        </p:nvSpPr>
        <p:spPr>
          <a:noFill/>
          <a:ln>
            <a:miter lim="800000"/>
            <a:headEnd/>
            <a:tailEnd/>
          </a:ln>
        </p:spPr>
        <p:txBody>
          <a:bodyPr/>
          <a:lstStyle/>
          <a:p>
            <a:fld id="{FCE3018E-1586-4716-B58A-A2546C460076}" type="slidenum">
              <a:rPr lang="en-US" altLang="en-US" smtClean="0"/>
              <a:pPr/>
              <a:t>12</a:t>
            </a:fld>
            <a:endParaRPr lang="en-US" altLang="en-US" smtClean="0"/>
          </a:p>
        </p:txBody>
      </p:sp>
      <p:pic>
        <p:nvPicPr>
          <p:cNvPr id="16387" name="Picture 2"/>
          <p:cNvPicPr>
            <a:picLocks noGrp="1" noChangeAspect="1" noChangeArrowheads="1"/>
          </p:cNvPicPr>
          <p:nvPr>
            <p:ph idx="1"/>
          </p:nvPr>
        </p:nvPicPr>
        <p:blipFill>
          <a:blip r:embed="rId2"/>
          <a:srcRect/>
          <a:stretch>
            <a:fillRect/>
          </a:stretch>
        </p:blipFill>
        <p:spPr>
          <a:xfrm>
            <a:off x="285750" y="428625"/>
            <a:ext cx="8572500" cy="5629275"/>
          </a:xfr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a:ln>
            <a:miter lim="800000"/>
            <a:headEnd/>
            <a:tailEnd/>
          </a:ln>
        </p:spPr>
        <p:txBody>
          <a:bodyPr/>
          <a:lstStyle/>
          <a:p>
            <a:fld id="{C67F8B10-A19C-46E3-BA8E-AF452E6DF559}" type="slidenum">
              <a:rPr lang="en-US" altLang="en-US" smtClean="0"/>
              <a:pPr/>
              <a:t>13</a:t>
            </a:fld>
            <a:endParaRPr lang="en-US" altLang="en-US" smtClean="0"/>
          </a:p>
        </p:txBody>
      </p:sp>
      <p:sp>
        <p:nvSpPr>
          <p:cNvPr id="17411" name="Rectangle 1"/>
          <p:cNvSpPr>
            <a:spLocks noGrp="1" noChangeArrowheads="1"/>
          </p:cNvSpPr>
          <p:nvPr>
            <p:ph type="title"/>
          </p:nvPr>
        </p:nvSpPr>
        <p:spPr>
          <a:xfrm>
            <a:off x="406400" y="163513"/>
            <a:ext cx="7769225" cy="1406525"/>
          </a:xfrm>
        </p:spPr>
        <p:txBody>
          <a:bodyPr lIns="18000" tIns="46800" rIns="18000" bIns="46800" anchor="ctr"/>
          <a:lstStyle/>
          <a:p>
            <a:pPr>
              <a:spcBef>
                <a:spcPts val="988"/>
              </a:spcBef>
            </a:pPr>
            <a:r>
              <a:rPr lang="en-GB" altLang="en-US" sz="3600" b="1" smtClean="0"/>
              <a:t>Responsibility of project managers</a:t>
            </a:r>
          </a:p>
        </p:txBody>
      </p:sp>
      <p:sp>
        <p:nvSpPr>
          <p:cNvPr id="17412" name="Rectangle 2"/>
          <p:cNvSpPr>
            <a:spLocks noGrp="1" noChangeArrowheads="1"/>
          </p:cNvSpPr>
          <p:nvPr>
            <p:ph type="body" idx="1"/>
          </p:nvPr>
        </p:nvSpPr>
        <p:spPr>
          <a:xfrm>
            <a:off x="457200" y="1676400"/>
            <a:ext cx="8175625" cy="4459288"/>
          </a:xfrm>
        </p:spPr>
        <p:txBody>
          <a:bodyPr lIns="18000" tIns="46800" rIns="18000" bIns="46800"/>
          <a:lstStyle/>
          <a:p>
            <a:pPr>
              <a:spcBef>
                <a:spcPts val="300"/>
              </a:spcBef>
            </a:pPr>
            <a:r>
              <a:rPr lang="en-GB" altLang="en-US" sz="2800" smtClean="0"/>
              <a:t>Project proposal writing,</a:t>
            </a:r>
          </a:p>
          <a:p>
            <a:pPr>
              <a:spcBef>
                <a:spcPts val="300"/>
              </a:spcBef>
            </a:pPr>
            <a:r>
              <a:rPr lang="en-GB" altLang="en-US" sz="2800" smtClean="0"/>
              <a:t>Project cost estimation, </a:t>
            </a:r>
          </a:p>
          <a:p>
            <a:pPr>
              <a:spcBef>
                <a:spcPts val="300"/>
              </a:spcBef>
            </a:pPr>
            <a:r>
              <a:rPr lang="en-GB" altLang="en-US" sz="2800" smtClean="0"/>
              <a:t>Scheduling, </a:t>
            </a:r>
          </a:p>
          <a:p>
            <a:pPr>
              <a:spcBef>
                <a:spcPts val="300"/>
              </a:spcBef>
            </a:pPr>
            <a:r>
              <a:rPr lang="en-GB" altLang="en-US" sz="2800" smtClean="0"/>
              <a:t>Project staffing, </a:t>
            </a:r>
          </a:p>
          <a:p>
            <a:pPr>
              <a:spcBef>
                <a:spcPts val="300"/>
              </a:spcBef>
            </a:pPr>
            <a:r>
              <a:rPr lang="en-GB" altLang="en-US" sz="2800" smtClean="0"/>
              <a:t>Project monitoring and control, </a:t>
            </a:r>
          </a:p>
          <a:p>
            <a:pPr>
              <a:spcBef>
                <a:spcPts val="300"/>
              </a:spcBef>
            </a:pPr>
            <a:r>
              <a:rPr lang="en-GB" altLang="en-US" sz="2800" smtClean="0"/>
              <a:t>Software configuration management, </a:t>
            </a:r>
          </a:p>
          <a:p>
            <a:pPr>
              <a:spcBef>
                <a:spcPts val="300"/>
              </a:spcBef>
            </a:pPr>
            <a:r>
              <a:rPr lang="en-GB" altLang="en-US" sz="2800" smtClean="0"/>
              <a:t>Risk management, </a:t>
            </a:r>
          </a:p>
          <a:p>
            <a:pPr>
              <a:spcBef>
                <a:spcPts val="300"/>
              </a:spcBef>
            </a:pPr>
            <a:r>
              <a:rPr lang="en-GB" altLang="en-US" sz="2800" smtClean="0"/>
              <a:t>Managerial report writing and presentations, etc.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p:txBody>
          <a:bodyPr/>
          <a:lstStyle/>
          <a:p>
            <a:r>
              <a:rPr lang="en-IN" altLang="en-US" smtClean="0"/>
              <a:t>Question</a:t>
            </a:r>
          </a:p>
        </p:txBody>
      </p:sp>
      <p:sp>
        <p:nvSpPr>
          <p:cNvPr id="3" name="Content Placeholder 2"/>
          <p:cNvSpPr>
            <a:spLocks noGrp="1"/>
          </p:cNvSpPr>
          <p:nvPr>
            <p:ph idx="1"/>
          </p:nvPr>
        </p:nvSpPr>
        <p:spPr/>
        <p:txBody>
          <a:bodyPr/>
          <a:lstStyle/>
          <a:p>
            <a:pPr>
              <a:buFont typeface="Monotype Sorts" pitchFamily="2" charset="2"/>
              <a:buChar char="z"/>
              <a:defRPr/>
            </a:pPr>
            <a:r>
              <a:rPr lang="en-IN" dirty="0"/>
              <a:t>What are the necessary skills a project manager should have?</a:t>
            </a:r>
          </a:p>
          <a:p>
            <a:pPr>
              <a:buFont typeface="Monotype Sorts" pitchFamily="2" charset="2"/>
              <a:buAutoNum type="alphaLcParenR"/>
              <a:defRPr/>
            </a:pPr>
            <a:r>
              <a:rPr lang="en-US" sz="2800" dirty="0"/>
              <a:t>  Knowledge of project management techniques</a:t>
            </a:r>
            <a:endParaRPr lang="en-IN" sz="2800" dirty="0"/>
          </a:p>
          <a:p>
            <a:pPr marL="514350" indent="-514350">
              <a:buFont typeface="Monotype Sorts" pitchFamily="2" charset="2"/>
              <a:buAutoNum type="alphaLcParenR"/>
              <a:defRPr/>
            </a:pPr>
            <a:r>
              <a:rPr lang="en-IN" sz="2800" dirty="0"/>
              <a:t>Decision taking capabilities.</a:t>
            </a:r>
          </a:p>
          <a:p>
            <a:pPr marL="514350" indent="-514350">
              <a:buFont typeface="Monotype Sorts" pitchFamily="2" charset="2"/>
              <a:buAutoNum type="alphaLcParenR"/>
              <a:defRPr/>
            </a:pPr>
            <a:r>
              <a:rPr lang="en-US" sz="2800" dirty="0"/>
              <a:t>Previous experience in managing similar projects.</a:t>
            </a:r>
            <a:endParaRPr lang="en-IN" sz="2800" dirty="0"/>
          </a:p>
          <a:p>
            <a:pPr marL="514350" indent="-514350">
              <a:buFont typeface="Monotype Sorts" pitchFamily="2" charset="2"/>
              <a:buAutoNum type="alphaLcParenR"/>
              <a:defRPr/>
            </a:pPr>
            <a:r>
              <a:rPr lang="en-IN" sz="2800" dirty="0"/>
              <a:t>All of above</a:t>
            </a:r>
          </a:p>
        </p:txBody>
      </p:sp>
      <p:sp>
        <p:nvSpPr>
          <p:cNvPr id="18436" name="Slide Number Placeholder 3"/>
          <p:cNvSpPr>
            <a:spLocks noGrp="1" noChangeArrowheads="1"/>
          </p:cNvSpPr>
          <p:nvPr>
            <p:ph type="sldNum" sz="quarter" idx="12"/>
          </p:nvPr>
        </p:nvSpPr>
        <p:spPr>
          <a:noFill/>
          <a:ln>
            <a:miter lim="800000"/>
            <a:headEnd/>
            <a:tailEnd/>
          </a:ln>
        </p:spPr>
        <p:txBody>
          <a:bodyPr/>
          <a:lstStyle/>
          <a:p>
            <a:fld id="{46E83817-9478-4B45-B25F-0D2AF0911C10}" type="slidenum">
              <a:rPr lang="en-US" altLang="en-US" smtClean="0"/>
              <a:pPr/>
              <a:t>14</a:t>
            </a:fld>
            <a:endParaRPr lang="en-US" altLang="en-US"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Project Planning and Control</a:t>
            </a:r>
          </a:p>
        </p:txBody>
      </p:sp>
      <p:sp>
        <p:nvSpPr>
          <p:cNvPr id="19459" name="Content Placeholder 2"/>
          <p:cNvSpPr>
            <a:spLocks noGrp="1"/>
          </p:cNvSpPr>
          <p:nvPr>
            <p:ph idx="1"/>
          </p:nvPr>
        </p:nvSpPr>
        <p:spPr/>
        <p:txBody>
          <a:bodyPr/>
          <a:lstStyle/>
          <a:p>
            <a:r>
              <a:rPr lang="en-US" smtClean="0"/>
              <a:t>Project planning and control are essential aspects of project management that involve organizing, overseeing, and adjusting the various elements of a project to ensure its successful completion.</a:t>
            </a:r>
          </a:p>
        </p:txBody>
      </p:sp>
      <p:sp>
        <p:nvSpPr>
          <p:cNvPr id="19460" name="Slide Number Placeholder 3"/>
          <p:cNvSpPr>
            <a:spLocks noGrp="1"/>
          </p:cNvSpPr>
          <p:nvPr>
            <p:ph type="sldNum" sz="quarter" idx="12"/>
          </p:nvPr>
        </p:nvSpPr>
        <p:spPr>
          <a:noFill/>
          <a:ln>
            <a:miter lim="800000"/>
            <a:headEnd/>
            <a:tailEnd/>
          </a:ln>
        </p:spPr>
        <p:txBody>
          <a:bodyPr/>
          <a:lstStyle/>
          <a:p>
            <a:fld id="{1CED22F4-D10A-40DC-A717-6D6EC4CCC0FC}" type="slidenum">
              <a:rPr lang="en-US" altLang="en-US" smtClean="0"/>
              <a:pPr/>
              <a:t>15</a:t>
            </a:fld>
            <a:endParaRPr lang="en-US" altLang="en-US"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2"/>
          </p:nvPr>
        </p:nvSpPr>
        <p:spPr>
          <a:noFill/>
          <a:ln>
            <a:miter lim="800000"/>
            <a:headEnd/>
            <a:tailEnd/>
          </a:ln>
        </p:spPr>
        <p:txBody>
          <a:bodyPr/>
          <a:lstStyle/>
          <a:p>
            <a:fld id="{ED200389-8C45-4299-A866-DE412BCB98B5}" type="slidenum">
              <a:rPr lang="en-US" altLang="en-US" smtClean="0"/>
              <a:pPr/>
              <a:t>16</a:t>
            </a:fld>
            <a:endParaRPr lang="en-US" altLang="en-US" smtClean="0"/>
          </a:p>
        </p:txBody>
      </p:sp>
      <p:pic>
        <p:nvPicPr>
          <p:cNvPr id="20483" name="Picture 2"/>
          <p:cNvPicPr>
            <a:picLocks noGrp="1" noChangeAspect="1" noChangeArrowheads="1"/>
          </p:cNvPicPr>
          <p:nvPr>
            <p:ph idx="1"/>
          </p:nvPr>
        </p:nvPicPr>
        <p:blipFill>
          <a:blip r:embed="rId2"/>
          <a:srcRect/>
          <a:stretch>
            <a:fillRect/>
          </a:stretch>
        </p:blipFill>
        <p:spPr>
          <a:xfrm>
            <a:off x="534988" y="1071563"/>
            <a:ext cx="8023225" cy="4929187"/>
          </a:xfr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428625" y="285750"/>
            <a:ext cx="8178800" cy="4171950"/>
          </a:xfrm>
        </p:spPr>
        <p:txBody>
          <a:bodyPr/>
          <a:lstStyle/>
          <a:p>
            <a:pPr algn="ctr">
              <a:buFont typeface="Monotype Sorts" pitchFamily="1" charset="2"/>
              <a:buNone/>
            </a:pPr>
            <a:r>
              <a:rPr lang="en-US" b="1" smtClean="0"/>
              <a:t>Project Planning</a:t>
            </a:r>
          </a:p>
          <a:p>
            <a:pPr algn="ctr">
              <a:buFont typeface="Monotype Sorts" pitchFamily="1" charset="2"/>
              <a:buNone/>
            </a:pPr>
            <a:endParaRPr lang="en-US" smtClean="0"/>
          </a:p>
          <a:p>
            <a:r>
              <a:rPr lang="en-US" sz="2800" b="1" smtClean="0"/>
              <a:t>Scope Definition</a:t>
            </a:r>
            <a:r>
              <a:rPr lang="en-US" sz="2800" smtClean="0"/>
              <a:t>: Clearly define the project's objectives, deliverables, tasks, and requirements.</a:t>
            </a:r>
          </a:p>
          <a:p>
            <a:r>
              <a:rPr lang="en-US" sz="2800" b="1" smtClean="0"/>
              <a:t>Work Breakdown Structure (WBS)</a:t>
            </a:r>
            <a:r>
              <a:rPr lang="en-US" sz="2800" smtClean="0"/>
              <a:t>: Break down the project into smaller, manageable components or tasks.</a:t>
            </a:r>
          </a:p>
          <a:p>
            <a:r>
              <a:rPr lang="en-US" sz="2800" b="1" smtClean="0"/>
              <a:t>Scheduling</a:t>
            </a:r>
            <a:r>
              <a:rPr lang="en-US" sz="2800" smtClean="0"/>
              <a:t>: Develop a timeline for the project, identifying key milestones and setting deadlines for each task.</a:t>
            </a:r>
          </a:p>
          <a:p>
            <a:r>
              <a:rPr lang="en-US" sz="2800" b="1" smtClean="0"/>
              <a:t>Resource Planning</a:t>
            </a:r>
            <a:r>
              <a:rPr lang="en-US" sz="2800" smtClean="0"/>
              <a:t>: Determine the human, financial, and material resources needed for the project and allocate them accordingly.</a:t>
            </a:r>
          </a:p>
        </p:txBody>
      </p:sp>
      <p:sp>
        <p:nvSpPr>
          <p:cNvPr id="21507" name="Slide Number Placeholder 3"/>
          <p:cNvSpPr>
            <a:spLocks noGrp="1"/>
          </p:cNvSpPr>
          <p:nvPr>
            <p:ph type="sldNum" sz="quarter" idx="12"/>
          </p:nvPr>
        </p:nvSpPr>
        <p:spPr>
          <a:noFill/>
          <a:ln>
            <a:miter lim="800000"/>
            <a:headEnd/>
            <a:tailEnd/>
          </a:ln>
        </p:spPr>
        <p:txBody>
          <a:bodyPr/>
          <a:lstStyle/>
          <a:p>
            <a:fld id="{00FAC86D-736C-46E8-A5C3-909E30FD3D5E}" type="slidenum">
              <a:rPr lang="en-US" altLang="en-US" smtClean="0"/>
              <a:pPr/>
              <a:t>17</a:t>
            </a:fld>
            <a:endParaRPr lang="en-US" altLang="en-US"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428625" y="1214438"/>
            <a:ext cx="8178800" cy="4171950"/>
          </a:xfrm>
        </p:spPr>
        <p:txBody>
          <a:bodyPr/>
          <a:lstStyle/>
          <a:p>
            <a:r>
              <a:rPr lang="en-US" b="1" smtClean="0"/>
              <a:t>Risk Management</a:t>
            </a:r>
            <a:r>
              <a:rPr lang="en-US" smtClean="0"/>
              <a:t>: Identify potential risks and develop strategies to mitigate or respond to them.</a:t>
            </a:r>
          </a:p>
          <a:p>
            <a:r>
              <a:rPr lang="en-US" b="1" smtClean="0"/>
              <a:t>Communication Plan</a:t>
            </a:r>
            <a:r>
              <a:rPr lang="en-US" smtClean="0"/>
              <a:t>: Establish communication channels and protocols for team members, stakeholders, and other relevant parties.</a:t>
            </a:r>
          </a:p>
          <a:p>
            <a:r>
              <a:rPr lang="en-US" b="1" smtClean="0"/>
              <a:t>Quality Planning</a:t>
            </a:r>
            <a:r>
              <a:rPr lang="en-US" smtClean="0"/>
              <a:t>: Define quality standards and procedures to ensure that project deliverables meet expectations.</a:t>
            </a:r>
          </a:p>
          <a:p>
            <a:endParaRPr lang="en-US" smtClean="0"/>
          </a:p>
          <a:p>
            <a:endParaRPr lang="en-US" smtClean="0"/>
          </a:p>
        </p:txBody>
      </p:sp>
      <p:sp>
        <p:nvSpPr>
          <p:cNvPr id="22531" name="Slide Number Placeholder 3"/>
          <p:cNvSpPr>
            <a:spLocks noGrp="1"/>
          </p:cNvSpPr>
          <p:nvPr>
            <p:ph type="sldNum" sz="quarter" idx="12"/>
          </p:nvPr>
        </p:nvSpPr>
        <p:spPr>
          <a:noFill/>
          <a:ln>
            <a:miter lim="800000"/>
            <a:headEnd/>
            <a:tailEnd/>
          </a:ln>
        </p:spPr>
        <p:txBody>
          <a:bodyPr/>
          <a:lstStyle/>
          <a:p>
            <a:fld id="{30B39B11-2E0F-4B2A-8672-3C7F4F746B8B}" type="slidenum">
              <a:rPr lang="en-US" altLang="en-US" smtClean="0"/>
              <a:pPr/>
              <a:t>18</a:t>
            </a:fld>
            <a:endParaRPr lang="en-US" altLang="en-US"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miter lim="800000"/>
            <a:headEnd/>
            <a:tailEnd/>
          </a:ln>
        </p:spPr>
        <p:txBody>
          <a:bodyPr/>
          <a:lstStyle/>
          <a:p>
            <a:fld id="{F655CA63-5900-4C02-9EA8-EA6104F6CCBE}" type="slidenum">
              <a:rPr lang="en-US" altLang="en-US" smtClean="0"/>
              <a:pPr/>
              <a:t>19</a:t>
            </a:fld>
            <a:endParaRPr lang="en-US" altLang="en-US" smtClean="0"/>
          </a:p>
        </p:txBody>
      </p:sp>
      <p:sp>
        <p:nvSpPr>
          <p:cNvPr id="23555" name="Rectangle 1"/>
          <p:cNvSpPr>
            <a:spLocks noGrp="1" noChangeArrowheads="1"/>
          </p:cNvSpPr>
          <p:nvPr>
            <p:ph type="title"/>
          </p:nvPr>
        </p:nvSpPr>
        <p:spPr>
          <a:xfrm>
            <a:off x="406400" y="182563"/>
            <a:ext cx="7769225" cy="1139825"/>
          </a:xfrm>
        </p:spPr>
        <p:txBody>
          <a:bodyPr lIns="18000" tIns="46800" rIns="18000" bIns="46800" anchor="ctr"/>
          <a:lstStyle/>
          <a:p>
            <a:pPr>
              <a:spcBef>
                <a:spcPts val="1213"/>
              </a:spcBef>
            </a:pPr>
            <a:r>
              <a:rPr lang="en-GB" altLang="en-US" sz="4800" smtClean="0"/>
              <a:t>Project planning</a:t>
            </a:r>
          </a:p>
        </p:txBody>
      </p:sp>
      <p:sp>
        <p:nvSpPr>
          <p:cNvPr id="23556" name="Rectangle 2"/>
          <p:cNvSpPr>
            <a:spLocks noGrp="1" noChangeArrowheads="1"/>
          </p:cNvSpPr>
          <p:nvPr>
            <p:ph type="body" idx="1"/>
          </p:nvPr>
        </p:nvSpPr>
        <p:spPr/>
        <p:txBody>
          <a:bodyPr lIns="18000" tIns="46800" rIns="18000" bIns="46800"/>
          <a:lstStyle/>
          <a:p>
            <a:pPr>
              <a:spcBef>
                <a:spcPts val="988"/>
              </a:spcBef>
            </a:pPr>
            <a:r>
              <a:rPr lang="en-GB" altLang="en-US" smtClean="0"/>
              <a:t>Requires utmost care and attention --- commitments to unrealistic time  and resource estimates result in: </a:t>
            </a:r>
          </a:p>
          <a:p>
            <a:pPr lvl="1">
              <a:spcBef>
                <a:spcPts val="713"/>
              </a:spcBef>
            </a:pPr>
            <a:r>
              <a:rPr lang="en-GB" altLang="en-US" smtClean="0">
                <a:solidFill>
                  <a:srgbClr val="0000FF"/>
                </a:solidFill>
              </a:rPr>
              <a:t>irritating delays.</a:t>
            </a:r>
          </a:p>
          <a:p>
            <a:pPr lvl="1">
              <a:spcBef>
                <a:spcPts val="713"/>
              </a:spcBef>
            </a:pPr>
            <a:r>
              <a:rPr lang="en-GB" altLang="en-US" smtClean="0">
                <a:solidFill>
                  <a:srgbClr val="0000FF"/>
                </a:solidFill>
              </a:rPr>
              <a:t>customer dissatisfaction </a:t>
            </a:r>
          </a:p>
          <a:p>
            <a:pPr lvl="1">
              <a:spcBef>
                <a:spcPts val="713"/>
              </a:spcBef>
            </a:pPr>
            <a:r>
              <a:rPr lang="en-GB" altLang="en-US" smtClean="0">
                <a:solidFill>
                  <a:srgbClr val="0000FF"/>
                </a:solidFill>
              </a:rPr>
              <a:t>adverse affect on team morale</a:t>
            </a:r>
          </a:p>
          <a:p>
            <a:pPr lvl="2">
              <a:spcBef>
                <a:spcPts val="613"/>
              </a:spcBef>
            </a:pPr>
            <a:r>
              <a:rPr lang="en-GB" altLang="en-US" smtClean="0">
                <a:solidFill>
                  <a:srgbClr val="0000FF"/>
                </a:solidFill>
              </a:rPr>
              <a:t>poor quality work </a:t>
            </a:r>
          </a:p>
          <a:p>
            <a:pPr lvl="1">
              <a:spcBef>
                <a:spcPts val="713"/>
              </a:spcBef>
            </a:pPr>
            <a:r>
              <a:rPr lang="en-GB" altLang="en-US" smtClean="0">
                <a:solidFill>
                  <a:srgbClr val="0000FF"/>
                </a:solidFill>
              </a:rPr>
              <a:t>project failure.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Project Management</a:t>
            </a:r>
          </a:p>
        </p:txBody>
      </p:sp>
      <p:sp>
        <p:nvSpPr>
          <p:cNvPr id="4099" name="Content Placeholder 2"/>
          <p:cNvSpPr>
            <a:spLocks noGrp="1"/>
          </p:cNvSpPr>
          <p:nvPr>
            <p:ph idx="1"/>
          </p:nvPr>
        </p:nvSpPr>
        <p:spPr/>
        <p:txBody>
          <a:bodyPr>
            <a:normAutofit lnSpcReduction="10000"/>
          </a:bodyPr>
          <a:lstStyle/>
          <a:p>
            <a:r>
              <a:rPr lang="en-US" dirty="0" smtClean="0"/>
              <a:t>Project management is the practice of initiating, planning, executing, controlling, and closing the work of a team to achieve specific goals and meet specific success criteria within a specified time frame. </a:t>
            </a:r>
          </a:p>
          <a:p>
            <a:r>
              <a:rPr lang="en-US" dirty="0" smtClean="0"/>
              <a:t>It involves coordinating various resources, including people, time, money, and materials, to bring about the successful completion of a project.</a:t>
            </a:r>
          </a:p>
        </p:txBody>
      </p:sp>
      <p:sp>
        <p:nvSpPr>
          <p:cNvPr id="4100" name="Slide Number Placeholder 3"/>
          <p:cNvSpPr>
            <a:spLocks noGrp="1"/>
          </p:cNvSpPr>
          <p:nvPr>
            <p:ph type="sldNum" sz="quarter" idx="12"/>
          </p:nvPr>
        </p:nvSpPr>
        <p:spPr>
          <a:noFill/>
          <a:ln>
            <a:miter lim="800000"/>
            <a:headEnd/>
            <a:tailEnd/>
          </a:ln>
        </p:spPr>
        <p:txBody>
          <a:bodyPr/>
          <a:lstStyle/>
          <a:p>
            <a:fld id="{E0BC4CE7-3BCC-4070-8CAA-30A02C21CCA6}" type="slidenum">
              <a:rPr lang="en-US" altLang="en-US" smtClean="0"/>
              <a:pPr/>
              <a:t>2</a:t>
            </a:fld>
            <a:endParaRPr lang="en-US" altLang="en-US"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ln>
            <a:miter lim="800000"/>
            <a:headEnd/>
            <a:tailEnd/>
          </a:ln>
        </p:spPr>
        <p:txBody>
          <a:bodyPr/>
          <a:lstStyle/>
          <a:p>
            <a:fld id="{21BA1F7D-BB4F-4FD5-B0BF-CD5D0B802CE1}" type="slidenum">
              <a:rPr lang="en-US" altLang="en-US" smtClean="0"/>
              <a:pPr/>
              <a:t>20</a:t>
            </a:fld>
            <a:endParaRPr lang="en-US" altLang="en-US" smtClean="0"/>
          </a:p>
        </p:txBody>
      </p:sp>
      <p:sp>
        <p:nvSpPr>
          <p:cNvPr id="24579" name="Rectangle 1"/>
          <p:cNvSpPr>
            <a:spLocks noGrp="1" noChangeArrowheads="1"/>
          </p:cNvSpPr>
          <p:nvPr>
            <p:ph type="title"/>
          </p:nvPr>
        </p:nvSpPr>
        <p:spPr>
          <a:xfrm>
            <a:off x="406400" y="182563"/>
            <a:ext cx="7769225" cy="1139825"/>
          </a:xfrm>
        </p:spPr>
        <p:txBody>
          <a:bodyPr lIns="18000" tIns="46800" rIns="18000" bIns="46800" anchor="ctr"/>
          <a:lstStyle/>
          <a:p>
            <a:pPr>
              <a:spcBef>
                <a:spcPts val="988"/>
              </a:spcBef>
            </a:pPr>
            <a:r>
              <a:rPr lang="en-GB" altLang="en-US" smtClean="0"/>
              <a:t>Sliding Window Planning</a:t>
            </a:r>
          </a:p>
        </p:txBody>
      </p:sp>
      <p:sp>
        <p:nvSpPr>
          <p:cNvPr id="24580" name="Rectangle 2"/>
          <p:cNvSpPr>
            <a:spLocks noGrp="1" noChangeArrowheads="1"/>
          </p:cNvSpPr>
          <p:nvPr>
            <p:ph type="body" idx="1"/>
          </p:nvPr>
        </p:nvSpPr>
        <p:spPr/>
        <p:txBody>
          <a:bodyPr lIns="18000" tIns="46800" rIns="18000" bIns="46800"/>
          <a:lstStyle/>
          <a:p>
            <a:pPr>
              <a:spcBef>
                <a:spcPts val="788"/>
              </a:spcBef>
            </a:pPr>
            <a:r>
              <a:rPr lang="en-GB" altLang="en-US" sz="4000" smtClean="0"/>
              <a:t>Involves project planning over several stages:</a:t>
            </a:r>
          </a:p>
          <a:p>
            <a:pPr lvl="1">
              <a:spcBef>
                <a:spcPts val="788"/>
              </a:spcBef>
            </a:pPr>
            <a:r>
              <a:rPr lang="en-GB" altLang="en-US" sz="3600" smtClean="0"/>
              <a:t>protects managers from making big commitments too early.</a:t>
            </a:r>
          </a:p>
          <a:p>
            <a:pPr lvl="1">
              <a:spcBef>
                <a:spcPts val="713"/>
              </a:spcBef>
            </a:pPr>
            <a:r>
              <a:rPr lang="en-GB" altLang="en-US" sz="3600" smtClean="0"/>
              <a:t>More information becomes available as project progresses.</a:t>
            </a:r>
          </a:p>
          <a:p>
            <a:pPr lvl="2">
              <a:spcBef>
                <a:spcPct val="0"/>
              </a:spcBef>
              <a:spcAft>
                <a:spcPts val="825"/>
              </a:spcAft>
            </a:pPr>
            <a:r>
              <a:rPr lang="en-GB" altLang="en-US" sz="3600" smtClean="0"/>
              <a:t>Facilitates accurate planning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miter lim="800000"/>
            <a:headEnd/>
            <a:tailEnd/>
          </a:ln>
        </p:spPr>
        <p:txBody>
          <a:bodyPr/>
          <a:lstStyle/>
          <a:p>
            <a:fld id="{5005EA9D-79F9-4B00-9A20-B6FDD75576F6}" type="slidenum">
              <a:rPr lang="en-US" altLang="en-US" smtClean="0"/>
              <a:pPr/>
              <a:t>21</a:t>
            </a:fld>
            <a:endParaRPr lang="en-US" altLang="en-US" smtClean="0"/>
          </a:p>
        </p:txBody>
      </p:sp>
      <p:sp>
        <p:nvSpPr>
          <p:cNvPr id="25603" name="Rectangle 1"/>
          <p:cNvSpPr>
            <a:spLocks noGrp="1" noChangeArrowheads="1"/>
          </p:cNvSpPr>
          <p:nvPr>
            <p:ph type="title"/>
          </p:nvPr>
        </p:nvSpPr>
        <p:spPr>
          <a:xfrm>
            <a:off x="406400" y="182563"/>
            <a:ext cx="7769225" cy="1139825"/>
          </a:xfrm>
        </p:spPr>
        <p:txBody>
          <a:bodyPr lIns="18000" tIns="46800" rIns="18000" bIns="46800" anchor="ctr"/>
          <a:lstStyle/>
          <a:p>
            <a:pPr>
              <a:spcBef>
                <a:spcPts val="1213"/>
              </a:spcBef>
            </a:pPr>
            <a:r>
              <a:rPr lang="en-GB" altLang="en-US" sz="4800" smtClean="0"/>
              <a:t>SPMP Document</a:t>
            </a:r>
          </a:p>
        </p:txBody>
      </p:sp>
      <p:sp>
        <p:nvSpPr>
          <p:cNvPr id="25604" name="Rectangle 2"/>
          <p:cNvSpPr>
            <a:spLocks noGrp="1" noChangeArrowheads="1"/>
          </p:cNvSpPr>
          <p:nvPr>
            <p:ph type="body" idx="1"/>
          </p:nvPr>
        </p:nvSpPr>
        <p:spPr/>
        <p:txBody>
          <a:bodyPr lIns="18000" tIns="46800" rIns="18000" bIns="46800"/>
          <a:lstStyle/>
          <a:p>
            <a:pPr>
              <a:spcBef>
                <a:spcPts val="788"/>
              </a:spcBef>
            </a:pPr>
            <a:r>
              <a:rPr lang="en-GB" altLang="en-US" sz="4400" smtClean="0"/>
              <a:t>After planning is complete:</a:t>
            </a:r>
          </a:p>
          <a:p>
            <a:pPr lvl="1">
              <a:spcBef>
                <a:spcPts val="713"/>
              </a:spcBef>
            </a:pPr>
            <a:r>
              <a:rPr lang="en-GB" altLang="en-US" sz="4000" smtClean="0"/>
              <a:t> Document the plans: </a:t>
            </a:r>
          </a:p>
          <a:p>
            <a:pPr lvl="1">
              <a:spcBef>
                <a:spcPts val="713"/>
              </a:spcBef>
            </a:pPr>
            <a:r>
              <a:rPr lang="en-GB" altLang="en-US" sz="4000" smtClean="0"/>
              <a:t>in a Software Project Management Plan(SPMP) document.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a:ln>
            <a:miter lim="800000"/>
            <a:headEnd/>
            <a:tailEnd/>
          </a:ln>
        </p:spPr>
        <p:txBody>
          <a:bodyPr/>
          <a:lstStyle/>
          <a:p>
            <a:fld id="{B4296844-DC21-4203-B91F-5B2C4E7B8B8B}" type="slidenum">
              <a:rPr lang="en-US" altLang="en-US" smtClean="0"/>
              <a:pPr/>
              <a:t>22</a:t>
            </a:fld>
            <a:endParaRPr lang="en-US" altLang="en-US" smtClean="0"/>
          </a:p>
        </p:txBody>
      </p:sp>
      <p:sp>
        <p:nvSpPr>
          <p:cNvPr id="26627" name="Rectangle 1"/>
          <p:cNvSpPr>
            <a:spLocks noGrp="1" noChangeArrowheads="1"/>
          </p:cNvSpPr>
          <p:nvPr>
            <p:ph type="title"/>
          </p:nvPr>
        </p:nvSpPr>
        <p:spPr>
          <a:xfrm>
            <a:off x="406400" y="182563"/>
            <a:ext cx="7769225" cy="1139825"/>
          </a:xfrm>
        </p:spPr>
        <p:txBody>
          <a:bodyPr lIns="18000" tIns="46800" rIns="18000" bIns="46800" anchor="ctr"/>
          <a:lstStyle/>
          <a:p>
            <a:pPr>
              <a:spcBef>
                <a:spcPts val="788"/>
              </a:spcBef>
            </a:pPr>
            <a:r>
              <a:rPr lang="en-GB" altLang="en-US" sz="3200" smtClean="0"/>
              <a:t>Organization of SPMP Document</a:t>
            </a:r>
          </a:p>
        </p:txBody>
      </p:sp>
      <p:sp>
        <p:nvSpPr>
          <p:cNvPr id="26628" name="Rectangle 2"/>
          <p:cNvSpPr>
            <a:spLocks noGrp="1" noChangeArrowheads="1"/>
          </p:cNvSpPr>
          <p:nvPr>
            <p:ph type="body" idx="1"/>
          </p:nvPr>
        </p:nvSpPr>
        <p:spPr/>
        <p:txBody>
          <a:bodyPr lIns="18000" tIns="46800" rIns="18000" bIns="46800"/>
          <a:lstStyle/>
          <a:p>
            <a:pPr lvl="1">
              <a:spcBef>
                <a:spcPts val="525"/>
              </a:spcBef>
            </a:pPr>
            <a:r>
              <a:rPr lang="en-GB" altLang="en-US" sz="2400" smtClean="0"/>
              <a:t>Introduction </a:t>
            </a:r>
            <a:r>
              <a:rPr lang="en-GB" altLang="en-US" sz="1200" smtClean="0"/>
              <a:t>(Objectives,Major Functions,Performance Issues,Management and Technical Constraints)</a:t>
            </a:r>
          </a:p>
          <a:p>
            <a:pPr lvl="1">
              <a:spcBef>
                <a:spcPts val="525"/>
              </a:spcBef>
            </a:pPr>
            <a:r>
              <a:rPr lang="en-GB" altLang="en-US" sz="2400" smtClean="0"/>
              <a:t>Project Estimates </a:t>
            </a:r>
            <a:r>
              <a:rPr lang="en-GB" altLang="en-US" sz="1000" smtClean="0"/>
              <a:t>(Historical Data,Estimation Techniques,Effort, Cost, and Project Duration Estimates)</a:t>
            </a:r>
          </a:p>
          <a:p>
            <a:pPr lvl="1">
              <a:spcBef>
                <a:spcPts val="525"/>
              </a:spcBef>
            </a:pPr>
            <a:r>
              <a:rPr lang="en-GB" altLang="en-US" sz="2400" smtClean="0"/>
              <a:t>Project Resources Plan</a:t>
            </a:r>
            <a:r>
              <a:rPr lang="en-GB" altLang="en-US" sz="1200" smtClean="0"/>
              <a:t> (People,Hardware and Software,Special Resources)</a:t>
            </a:r>
          </a:p>
          <a:p>
            <a:pPr lvl="1">
              <a:spcBef>
                <a:spcPts val="525"/>
              </a:spcBef>
            </a:pPr>
            <a:r>
              <a:rPr lang="en-GB" altLang="en-US" sz="2400" smtClean="0"/>
              <a:t>Schedules </a:t>
            </a:r>
            <a:r>
              <a:rPr lang="en-GB" altLang="en-US" sz="1200" smtClean="0"/>
              <a:t>(Work Breakdown Structure,Task Network, Gantt Chart Representation,PERT Chart Representation)</a:t>
            </a:r>
          </a:p>
          <a:p>
            <a:pPr lvl="1">
              <a:spcBef>
                <a:spcPts val="525"/>
              </a:spcBef>
            </a:pPr>
            <a:r>
              <a:rPr lang="en-GB" altLang="en-US" sz="2400" smtClean="0"/>
              <a:t>Risk Management Plan </a:t>
            </a:r>
            <a:r>
              <a:rPr lang="en-GB" altLang="en-US" sz="1200" smtClean="0"/>
              <a:t>(Risk Analysis,Risk Identification,Risk Estimation, Abatement Procedures)</a:t>
            </a:r>
          </a:p>
          <a:p>
            <a:pPr lvl="1">
              <a:spcBef>
                <a:spcPts val="525"/>
              </a:spcBef>
            </a:pPr>
            <a:r>
              <a:rPr lang="en-GB" altLang="en-US" sz="2400" smtClean="0"/>
              <a:t>Project Tracking and Control Plan</a:t>
            </a:r>
          </a:p>
          <a:p>
            <a:pPr lvl="1">
              <a:spcBef>
                <a:spcPts val="525"/>
              </a:spcBef>
            </a:pPr>
            <a:r>
              <a:rPr lang="en-GB" altLang="en-US" sz="2400" smtClean="0"/>
              <a:t>Miscellaneous Plans</a:t>
            </a:r>
            <a:r>
              <a:rPr lang="en-GB" altLang="en-US" sz="1200" smtClean="0"/>
              <a:t>(Process Tailoring,Quality Assurance)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p:txBody>
          <a:bodyPr/>
          <a:lstStyle/>
          <a:p>
            <a:r>
              <a:rPr lang="en-IN" altLang="en-US" smtClean="0"/>
              <a:t>Question</a:t>
            </a:r>
          </a:p>
        </p:txBody>
      </p:sp>
      <p:sp>
        <p:nvSpPr>
          <p:cNvPr id="3" name="Content Placeholder 2"/>
          <p:cNvSpPr>
            <a:spLocks noGrp="1"/>
          </p:cNvSpPr>
          <p:nvPr>
            <p:ph idx="1"/>
          </p:nvPr>
        </p:nvSpPr>
        <p:spPr/>
        <p:txBody>
          <a:bodyPr/>
          <a:lstStyle/>
          <a:p>
            <a:pPr>
              <a:buFont typeface="Monotype Sorts" pitchFamily="2" charset="2"/>
              <a:buChar char="z"/>
              <a:defRPr/>
            </a:pPr>
            <a:r>
              <a:rPr lang="en-IN" dirty="0"/>
              <a:t>Which technique is used to plan the project is several stages?</a:t>
            </a:r>
          </a:p>
          <a:p>
            <a:pPr marL="514350" indent="-514350">
              <a:buFont typeface="Monotype Sorts" pitchFamily="2" charset="2"/>
              <a:buAutoNum type="alphaLcParenR"/>
              <a:defRPr/>
            </a:pPr>
            <a:r>
              <a:rPr lang="en-IN" dirty="0"/>
              <a:t>Project estimation planning</a:t>
            </a:r>
          </a:p>
          <a:p>
            <a:pPr marL="514350" indent="-514350">
              <a:buFont typeface="Monotype Sorts" pitchFamily="2" charset="2"/>
              <a:buAutoNum type="alphaLcParenR"/>
              <a:defRPr/>
            </a:pPr>
            <a:r>
              <a:rPr lang="en-IN" dirty="0"/>
              <a:t>Sliding window planning</a:t>
            </a:r>
          </a:p>
          <a:p>
            <a:pPr marL="514350" indent="-514350">
              <a:buFont typeface="Monotype Sorts" pitchFamily="2" charset="2"/>
              <a:buAutoNum type="alphaLcParenR"/>
              <a:defRPr/>
            </a:pPr>
            <a:r>
              <a:rPr lang="en-IN" dirty="0"/>
              <a:t>Project Documentation Plan</a:t>
            </a:r>
          </a:p>
          <a:p>
            <a:pPr marL="514350" indent="-514350">
              <a:buFont typeface="Monotype Sorts" pitchFamily="2" charset="2"/>
              <a:buAutoNum type="alphaLcParenR"/>
              <a:defRPr/>
            </a:pPr>
            <a:r>
              <a:rPr lang="en-IN" dirty="0"/>
              <a:t>None of above</a:t>
            </a:r>
          </a:p>
          <a:p>
            <a:pPr marL="514350" indent="-514350">
              <a:buFont typeface="Monotype Sorts" pitchFamily="2" charset="2"/>
              <a:buAutoNum type="alphaLcParenR"/>
              <a:defRPr/>
            </a:pPr>
            <a:endParaRPr lang="en-IN" dirty="0"/>
          </a:p>
        </p:txBody>
      </p:sp>
      <p:sp>
        <p:nvSpPr>
          <p:cNvPr id="27652" name="Slide Number Placeholder 3"/>
          <p:cNvSpPr>
            <a:spLocks noGrp="1" noChangeArrowheads="1"/>
          </p:cNvSpPr>
          <p:nvPr>
            <p:ph type="sldNum" sz="quarter" idx="12"/>
          </p:nvPr>
        </p:nvSpPr>
        <p:spPr>
          <a:noFill/>
          <a:ln>
            <a:miter lim="800000"/>
            <a:headEnd/>
            <a:tailEnd/>
          </a:ln>
        </p:spPr>
        <p:txBody>
          <a:bodyPr/>
          <a:lstStyle/>
          <a:p>
            <a:fld id="{807512E1-1940-41BC-8781-DD19CB38055F}" type="slidenum">
              <a:rPr lang="en-US" altLang="en-US" smtClean="0"/>
              <a:pPr/>
              <a:t>23</a:t>
            </a:fld>
            <a:endParaRPr lang="en-US" altLang="en-US"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500063" y="357188"/>
            <a:ext cx="8178800" cy="4171950"/>
          </a:xfrm>
        </p:spPr>
        <p:txBody>
          <a:bodyPr/>
          <a:lstStyle/>
          <a:p>
            <a:endParaRPr lang="en-US" sz="2400" b="1" smtClean="0"/>
          </a:p>
          <a:p>
            <a:pPr algn="ctr">
              <a:buFont typeface="Monotype Sorts" pitchFamily="1" charset="2"/>
              <a:buNone/>
            </a:pPr>
            <a:r>
              <a:rPr lang="en-US" b="1" smtClean="0"/>
              <a:t>Project Control</a:t>
            </a:r>
            <a:endParaRPr lang="en-US" smtClean="0"/>
          </a:p>
          <a:p>
            <a:r>
              <a:rPr lang="en-US" sz="2800" b="1" smtClean="0"/>
              <a:t>Monitoring Progress</a:t>
            </a:r>
            <a:r>
              <a:rPr lang="en-US" sz="2800" smtClean="0"/>
              <a:t>: Regularly track the project's progress against the planned schedule, budget, and quality standards.</a:t>
            </a:r>
          </a:p>
          <a:p>
            <a:r>
              <a:rPr lang="en-US" sz="2800" b="1" smtClean="0"/>
              <a:t>Performance Measurement</a:t>
            </a:r>
            <a:r>
              <a:rPr lang="en-US" sz="2800" smtClean="0"/>
              <a:t>: Collect data on key performance indicators (KPIs) to assess project performance and identify areas for improvement.</a:t>
            </a:r>
          </a:p>
          <a:p>
            <a:r>
              <a:rPr lang="en-US" sz="2800" b="1" smtClean="0"/>
              <a:t>Change Management</a:t>
            </a:r>
            <a:r>
              <a:rPr lang="en-US" sz="2800" smtClean="0"/>
              <a:t>: Manage changes to the project scope, schedule, or resources, evaluating their impact and making adjustments as necessary.</a:t>
            </a:r>
          </a:p>
        </p:txBody>
      </p:sp>
      <p:sp>
        <p:nvSpPr>
          <p:cNvPr id="28675" name="Slide Number Placeholder 3"/>
          <p:cNvSpPr>
            <a:spLocks noGrp="1"/>
          </p:cNvSpPr>
          <p:nvPr>
            <p:ph type="sldNum" sz="quarter" idx="12"/>
          </p:nvPr>
        </p:nvSpPr>
        <p:spPr>
          <a:noFill/>
          <a:ln>
            <a:miter lim="800000"/>
            <a:headEnd/>
            <a:tailEnd/>
          </a:ln>
        </p:spPr>
        <p:txBody>
          <a:bodyPr/>
          <a:lstStyle/>
          <a:p>
            <a:fld id="{F90675B1-AD19-4CC5-A97E-E944EEFB9F29}" type="slidenum">
              <a:rPr lang="en-US" altLang="en-US" smtClean="0"/>
              <a:pPr/>
              <a:t>24</a:t>
            </a:fld>
            <a:endParaRPr lang="en-US" altLang="en-US"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500063" y="357188"/>
            <a:ext cx="8178800" cy="4171950"/>
          </a:xfrm>
        </p:spPr>
        <p:txBody>
          <a:bodyPr/>
          <a:lstStyle/>
          <a:p>
            <a:r>
              <a:rPr lang="en-US" sz="2800" b="1" smtClean="0"/>
              <a:t>Issue Resolution</a:t>
            </a:r>
            <a:r>
              <a:rPr lang="en-US" sz="2800" smtClean="0"/>
              <a:t>: Address any issues or challenges that arise during the project, implementing solutions to keep the project on track.</a:t>
            </a:r>
          </a:p>
          <a:p>
            <a:r>
              <a:rPr lang="en-US" sz="2800" b="1" smtClean="0"/>
              <a:t>Cost Control</a:t>
            </a:r>
            <a:r>
              <a:rPr lang="en-US" sz="2800" smtClean="0"/>
              <a:t>: Monitor project expenses and expenditures, ensuring that the project stays within budget.</a:t>
            </a:r>
          </a:p>
          <a:p>
            <a:r>
              <a:rPr lang="en-US" sz="2800" b="1" smtClean="0"/>
              <a:t>Quality Control</a:t>
            </a:r>
            <a:r>
              <a:rPr lang="en-US" sz="2800" smtClean="0"/>
              <a:t>: Conduct inspections and reviews to verify that project deliverables meet quality standards.</a:t>
            </a:r>
          </a:p>
          <a:p>
            <a:r>
              <a:rPr lang="en-US" sz="2800" b="1" smtClean="0"/>
              <a:t>Communication and Reporting</a:t>
            </a:r>
            <a:r>
              <a:rPr lang="en-US" sz="2800" smtClean="0"/>
              <a:t>: Keep stakeholders informed of project progress, issues, and changes through regular updates and reports.</a:t>
            </a:r>
          </a:p>
          <a:p>
            <a:endParaRPr lang="en-US" sz="2800" smtClean="0"/>
          </a:p>
          <a:p>
            <a:endParaRPr lang="en-US" sz="2800" smtClean="0"/>
          </a:p>
        </p:txBody>
      </p:sp>
      <p:sp>
        <p:nvSpPr>
          <p:cNvPr id="29699" name="Slide Number Placeholder 3"/>
          <p:cNvSpPr>
            <a:spLocks noGrp="1"/>
          </p:cNvSpPr>
          <p:nvPr>
            <p:ph type="sldNum" sz="quarter" idx="12"/>
          </p:nvPr>
        </p:nvSpPr>
        <p:spPr>
          <a:noFill/>
          <a:ln>
            <a:miter lim="800000"/>
            <a:headEnd/>
            <a:tailEnd/>
          </a:ln>
        </p:spPr>
        <p:txBody>
          <a:bodyPr/>
          <a:lstStyle/>
          <a:p>
            <a:fld id="{EAD73419-9616-4E7A-B2CD-59E089528A7B}" type="slidenum">
              <a:rPr lang="en-US" altLang="en-US" smtClean="0"/>
              <a:pPr/>
              <a:t>25</a:t>
            </a:fld>
            <a:endParaRPr lang="en-US" altLang="en-US"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428625" y="285750"/>
            <a:ext cx="8178800" cy="4171950"/>
          </a:xfrm>
        </p:spPr>
        <p:txBody>
          <a:bodyPr/>
          <a:lstStyle/>
          <a:p>
            <a:r>
              <a:rPr lang="en-US" smtClean="0"/>
              <a:t>Project planning and control involve organizing and overseeing the tasks and resources of a project to ensure it stays on track and meets its objectives. </a:t>
            </a:r>
          </a:p>
          <a:p>
            <a:r>
              <a:rPr lang="en-US" smtClean="0"/>
              <a:t>For instance, in building a house, planning involves designing blueprints, scheduling construction phases, and allocating resources. Control entails monitoring progress, adjusting schedules if delays occur, and managing changes such as modifications to the design.</a:t>
            </a:r>
          </a:p>
          <a:p>
            <a:r>
              <a:rPr lang="en-US" smtClean="0"/>
              <a:t/>
            </a:r>
            <a:br>
              <a:rPr lang="en-US" smtClean="0"/>
            </a:br>
            <a:endParaRPr lang="en-US" smtClean="0"/>
          </a:p>
        </p:txBody>
      </p:sp>
      <p:sp>
        <p:nvSpPr>
          <p:cNvPr id="30723" name="Slide Number Placeholder 3"/>
          <p:cNvSpPr>
            <a:spLocks noGrp="1"/>
          </p:cNvSpPr>
          <p:nvPr>
            <p:ph type="sldNum" sz="quarter" idx="12"/>
          </p:nvPr>
        </p:nvSpPr>
        <p:spPr>
          <a:noFill/>
          <a:ln>
            <a:miter lim="800000"/>
            <a:headEnd/>
            <a:tailEnd/>
          </a:ln>
        </p:spPr>
        <p:txBody>
          <a:bodyPr/>
          <a:lstStyle/>
          <a:p>
            <a:fld id="{322605CF-B0DA-4FC3-B941-FBE4DEA0E430}" type="slidenum">
              <a:rPr lang="en-US" altLang="en-US" smtClean="0"/>
              <a:pPr/>
              <a:t>26</a:t>
            </a:fld>
            <a:endParaRPr lang="en-US" altLang="en-US"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miter lim="800000"/>
            <a:headEnd/>
            <a:tailEnd/>
          </a:ln>
        </p:spPr>
        <p:txBody>
          <a:bodyPr/>
          <a:lstStyle/>
          <a:p>
            <a:fld id="{7049DD4F-8480-4C05-BFC1-AE898C16F813}" type="slidenum">
              <a:rPr lang="en-US" altLang="en-US" smtClean="0"/>
              <a:pPr/>
              <a:t>27</a:t>
            </a:fld>
            <a:endParaRPr lang="en-US" altLang="en-US" smtClean="0"/>
          </a:p>
        </p:txBody>
      </p:sp>
      <p:sp>
        <p:nvSpPr>
          <p:cNvPr id="31747" name="Rectangle 1"/>
          <p:cNvSpPr>
            <a:spLocks noGrp="1" noChangeArrowheads="1"/>
          </p:cNvSpPr>
          <p:nvPr>
            <p:ph type="title"/>
          </p:nvPr>
        </p:nvSpPr>
        <p:spPr>
          <a:xfrm>
            <a:off x="406400" y="182563"/>
            <a:ext cx="7769225" cy="1139825"/>
          </a:xfrm>
        </p:spPr>
        <p:txBody>
          <a:bodyPr lIns="18000" tIns="46800" rIns="18000" bIns="46800" anchor="ctr"/>
          <a:lstStyle/>
          <a:p>
            <a:pPr>
              <a:spcBef>
                <a:spcPts val="988"/>
              </a:spcBef>
            </a:pPr>
            <a:r>
              <a:rPr lang="en-GB" altLang="en-US" smtClean="0"/>
              <a:t>Software Cost Estimation</a:t>
            </a:r>
          </a:p>
        </p:txBody>
      </p:sp>
      <p:sp>
        <p:nvSpPr>
          <p:cNvPr id="31748" name="Rectangle 2"/>
          <p:cNvSpPr>
            <a:spLocks noGrp="1" noChangeArrowheads="1"/>
          </p:cNvSpPr>
          <p:nvPr>
            <p:ph type="body" idx="1"/>
          </p:nvPr>
        </p:nvSpPr>
        <p:spPr/>
        <p:txBody>
          <a:bodyPr lIns="18000" tIns="46800" rIns="18000" bIns="46800"/>
          <a:lstStyle/>
          <a:p>
            <a:pPr>
              <a:spcBef>
                <a:spcPts val="988"/>
              </a:spcBef>
            </a:pPr>
            <a:r>
              <a:rPr lang="en-GB" altLang="en-US" smtClean="0"/>
              <a:t>Determine  </a:t>
            </a:r>
            <a:r>
              <a:rPr lang="en-GB" altLang="en-US" u="sng" smtClean="0">
                <a:solidFill>
                  <a:srgbClr val="0000FF"/>
                </a:solidFill>
              </a:rPr>
              <a:t>size</a:t>
            </a:r>
            <a:r>
              <a:rPr lang="en-GB" altLang="en-US" smtClean="0"/>
              <a:t> of the product.</a:t>
            </a:r>
          </a:p>
          <a:p>
            <a:pPr>
              <a:spcBef>
                <a:spcPts val="988"/>
              </a:spcBef>
            </a:pPr>
            <a:r>
              <a:rPr lang="en-GB" altLang="en-US" smtClean="0"/>
              <a:t>From the size estimate, </a:t>
            </a:r>
          </a:p>
          <a:p>
            <a:pPr lvl="1">
              <a:spcBef>
                <a:spcPts val="713"/>
              </a:spcBef>
            </a:pPr>
            <a:r>
              <a:rPr lang="en-GB" altLang="en-US" smtClean="0"/>
              <a:t>determine the </a:t>
            </a:r>
            <a:r>
              <a:rPr lang="en-GB" altLang="en-US" u="sng" smtClean="0">
                <a:solidFill>
                  <a:srgbClr val="0000FF"/>
                </a:solidFill>
              </a:rPr>
              <a:t>effort</a:t>
            </a:r>
            <a:r>
              <a:rPr lang="en-GB" altLang="en-US" smtClean="0"/>
              <a:t> needed.</a:t>
            </a:r>
          </a:p>
          <a:p>
            <a:pPr>
              <a:spcBef>
                <a:spcPts val="988"/>
              </a:spcBef>
            </a:pPr>
            <a:r>
              <a:rPr lang="en-GB" altLang="en-US" smtClean="0"/>
              <a:t>From the effort estimate, </a:t>
            </a:r>
          </a:p>
          <a:p>
            <a:pPr lvl="1">
              <a:spcBef>
                <a:spcPts val="713"/>
              </a:spcBef>
            </a:pPr>
            <a:r>
              <a:rPr lang="en-GB" altLang="en-US" smtClean="0"/>
              <a:t>determine </a:t>
            </a:r>
            <a:r>
              <a:rPr lang="en-GB" altLang="en-US" u="sng" smtClean="0">
                <a:solidFill>
                  <a:srgbClr val="0000FF"/>
                </a:solidFill>
              </a:rPr>
              <a:t>project duration, and cost</a:t>
            </a:r>
            <a:r>
              <a:rPr lang="en-GB" altLang="en-US" smtClean="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2"/>
          </p:nvPr>
        </p:nvSpPr>
        <p:spPr>
          <a:noFill/>
          <a:ln>
            <a:miter lim="800000"/>
            <a:headEnd/>
            <a:tailEnd/>
          </a:ln>
        </p:spPr>
        <p:txBody>
          <a:bodyPr/>
          <a:lstStyle/>
          <a:p>
            <a:fld id="{7C2121C7-5E2F-4A5F-A601-8FA728FA4EC8}" type="slidenum">
              <a:rPr lang="en-US" altLang="en-US" smtClean="0"/>
              <a:pPr/>
              <a:t>28</a:t>
            </a:fld>
            <a:endParaRPr lang="en-US" altLang="en-US" smtClean="0"/>
          </a:p>
        </p:txBody>
      </p:sp>
      <p:sp>
        <p:nvSpPr>
          <p:cNvPr id="32771" name="Text Box 2"/>
          <p:cNvSpPr txBox="1">
            <a:spLocks noChangeArrowheads="1"/>
          </p:cNvSpPr>
          <p:nvPr/>
        </p:nvSpPr>
        <p:spPr bwMode="auto">
          <a:xfrm>
            <a:off x="304800" y="3038475"/>
            <a:ext cx="1676400" cy="831850"/>
          </a:xfrm>
          <a:prstGeom prst="rect">
            <a:avLst/>
          </a:prstGeom>
          <a:noFill/>
          <a:ln w="9525">
            <a:solidFill>
              <a:schemeClr val="tx1"/>
            </a:solidFill>
            <a:miter lim="800000"/>
            <a:headEnd/>
            <a:tailEnd/>
          </a:ln>
        </p:spPr>
        <p:txBody>
          <a:bodyPr>
            <a:spAutoFit/>
          </a:bodyPr>
          <a:lstStyle/>
          <a:p>
            <a:pPr algn="ctr">
              <a:spcBef>
                <a:spcPct val="50000"/>
              </a:spcBef>
            </a:pPr>
            <a:r>
              <a:rPr lang="en-US" altLang="en-US" b="1">
                <a:latin typeface="Times New Roman" pitchFamily="18" charset="0"/>
              </a:rPr>
              <a:t>Size Estimation</a:t>
            </a:r>
          </a:p>
        </p:txBody>
      </p:sp>
      <p:sp>
        <p:nvSpPr>
          <p:cNvPr id="32772" name="Text Box 3"/>
          <p:cNvSpPr txBox="1">
            <a:spLocks noChangeArrowheads="1"/>
          </p:cNvSpPr>
          <p:nvPr/>
        </p:nvSpPr>
        <p:spPr bwMode="auto">
          <a:xfrm>
            <a:off x="2286000" y="1676400"/>
            <a:ext cx="1905000" cy="831850"/>
          </a:xfrm>
          <a:prstGeom prst="rect">
            <a:avLst/>
          </a:prstGeom>
          <a:noFill/>
          <a:ln w="9525">
            <a:solidFill>
              <a:schemeClr val="tx1"/>
            </a:solidFill>
            <a:miter lim="800000"/>
            <a:headEnd/>
            <a:tailEnd/>
          </a:ln>
        </p:spPr>
        <p:txBody>
          <a:bodyPr>
            <a:spAutoFit/>
          </a:bodyPr>
          <a:lstStyle/>
          <a:p>
            <a:pPr algn="ctr">
              <a:spcBef>
                <a:spcPct val="50000"/>
              </a:spcBef>
            </a:pPr>
            <a:r>
              <a:rPr lang="en-US" altLang="en-US" b="1">
                <a:latin typeface="Times New Roman" pitchFamily="18" charset="0"/>
              </a:rPr>
              <a:t>Effort Estimation</a:t>
            </a:r>
          </a:p>
        </p:txBody>
      </p:sp>
      <p:sp>
        <p:nvSpPr>
          <p:cNvPr id="32773" name="Text Box 4"/>
          <p:cNvSpPr txBox="1">
            <a:spLocks noChangeArrowheads="1"/>
          </p:cNvSpPr>
          <p:nvPr/>
        </p:nvSpPr>
        <p:spPr bwMode="auto">
          <a:xfrm>
            <a:off x="5638800" y="1682750"/>
            <a:ext cx="1676400" cy="831850"/>
          </a:xfrm>
          <a:prstGeom prst="rect">
            <a:avLst/>
          </a:prstGeom>
          <a:noFill/>
          <a:ln w="9525">
            <a:solidFill>
              <a:schemeClr val="tx1"/>
            </a:solidFill>
            <a:miter lim="800000"/>
            <a:headEnd/>
            <a:tailEnd/>
          </a:ln>
        </p:spPr>
        <p:txBody>
          <a:bodyPr>
            <a:spAutoFit/>
          </a:bodyPr>
          <a:lstStyle/>
          <a:p>
            <a:pPr algn="ctr">
              <a:spcBef>
                <a:spcPct val="50000"/>
              </a:spcBef>
            </a:pPr>
            <a:r>
              <a:rPr lang="en-US" altLang="en-US" b="1">
                <a:latin typeface="Times New Roman" pitchFamily="18" charset="0"/>
              </a:rPr>
              <a:t>Cost Estimation</a:t>
            </a:r>
          </a:p>
        </p:txBody>
      </p:sp>
      <p:sp>
        <p:nvSpPr>
          <p:cNvPr id="32774" name="Text Box 5"/>
          <p:cNvSpPr txBox="1">
            <a:spLocks noChangeArrowheads="1"/>
          </p:cNvSpPr>
          <p:nvPr/>
        </p:nvSpPr>
        <p:spPr bwMode="auto">
          <a:xfrm>
            <a:off x="2286000" y="4502150"/>
            <a:ext cx="1905000" cy="831850"/>
          </a:xfrm>
          <a:prstGeom prst="rect">
            <a:avLst/>
          </a:prstGeom>
          <a:noFill/>
          <a:ln w="9525">
            <a:solidFill>
              <a:schemeClr val="tx1"/>
            </a:solidFill>
            <a:miter lim="800000"/>
            <a:headEnd/>
            <a:tailEnd/>
          </a:ln>
        </p:spPr>
        <p:txBody>
          <a:bodyPr>
            <a:spAutoFit/>
          </a:bodyPr>
          <a:lstStyle/>
          <a:p>
            <a:pPr algn="ctr">
              <a:spcBef>
                <a:spcPct val="50000"/>
              </a:spcBef>
            </a:pPr>
            <a:r>
              <a:rPr lang="en-US" altLang="en-US" b="1">
                <a:latin typeface="Times New Roman" pitchFamily="18" charset="0"/>
              </a:rPr>
              <a:t>Duration Estimation</a:t>
            </a:r>
          </a:p>
        </p:txBody>
      </p:sp>
      <p:sp>
        <p:nvSpPr>
          <p:cNvPr id="32775" name="Text Box 6"/>
          <p:cNvSpPr txBox="1">
            <a:spLocks noChangeArrowheads="1"/>
          </p:cNvSpPr>
          <p:nvPr/>
        </p:nvSpPr>
        <p:spPr bwMode="auto">
          <a:xfrm>
            <a:off x="4724400" y="3124200"/>
            <a:ext cx="1905000" cy="831850"/>
          </a:xfrm>
          <a:prstGeom prst="rect">
            <a:avLst/>
          </a:prstGeom>
          <a:noFill/>
          <a:ln w="9525">
            <a:solidFill>
              <a:schemeClr val="tx1"/>
            </a:solidFill>
            <a:miter lim="800000"/>
            <a:headEnd/>
            <a:tailEnd/>
          </a:ln>
        </p:spPr>
        <p:txBody>
          <a:bodyPr>
            <a:spAutoFit/>
          </a:bodyPr>
          <a:lstStyle/>
          <a:p>
            <a:pPr algn="ctr">
              <a:spcBef>
                <a:spcPct val="50000"/>
              </a:spcBef>
            </a:pPr>
            <a:r>
              <a:rPr lang="en-US" altLang="en-US" b="1">
                <a:latin typeface="Times New Roman" pitchFamily="18" charset="0"/>
              </a:rPr>
              <a:t>Staffing Estimation</a:t>
            </a:r>
          </a:p>
        </p:txBody>
      </p:sp>
      <p:sp>
        <p:nvSpPr>
          <p:cNvPr id="32776" name="Text Box 7"/>
          <p:cNvSpPr txBox="1">
            <a:spLocks noChangeArrowheads="1"/>
          </p:cNvSpPr>
          <p:nvPr/>
        </p:nvSpPr>
        <p:spPr bwMode="auto">
          <a:xfrm>
            <a:off x="6934200" y="4791075"/>
            <a:ext cx="1905000" cy="466725"/>
          </a:xfrm>
          <a:prstGeom prst="rect">
            <a:avLst/>
          </a:prstGeom>
          <a:noFill/>
          <a:ln w="9525">
            <a:solidFill>
              <a:schemeClr val="tx1"/>
            </a:solidFill>
            <a:miter lim="800000"/>
            <a:headEnd/>
            <a:tailEnd/>
          </a:ln>
        </p:spPr>
        <p:txBody>
          <a:bodyPr>
            <a:spAutoFit/>
          </a:bodyPr>
          <a:lstStyle/>
          <a:p>
            <a:pPr algn="ctr">
              <a:spcBef>
                <a:spcPct val="50000"/>
              </a:spcBef>
            </a:pPr>
            <a:r>
              <a:rPr lang="en-US" altLang="en-US" b="1">
                <a:latin typeface="Times New Roman" pitchFamily="18" charset="0"/>
              </a:rPr>
              <a:t>Scheduling</a:t>
            </a:r>
          </a:p>
        </p:txBody>
      </p:sp>
      <p:sp>
        <p:nvSpPr>
          <p:cNvPr id="32777" name="Line 8"/>
          <p:cNvSpPr>
            <a:spLocks noChangeShapeType="1"/>
          </p:cNvSpPr>
          <p:nvPr/>
        </p:nvSpPr>
        <p:spPr bwMode="auto">
          <a:xfrm flipV="1">
            <a:off x="1981200" y="2514600"/>
            <a:ext cx="1143000" cy="914400"/>
          </a:xfrm>
          <a:prstGeom prst="line">
            <a:avLst/>
          </a:prstGeom>
          <a:noFill/>
          <a:ln w="57150">
            <a:solidFill>
              <a:schemeClr val="tx1"/>
            </a:solidFill>
            <a:round/>
            <a:headEnd/>
            <a:tailEnd type="triangle" w="med" len="med"/>
          </a:ln>
        </p:spPr>
        <p:txBody>
          <a:bodyPr wrap="none" anchor="ctr"/>
          <a:lstStyle/>
          <a:p>
            <a:endParaRPr lang="en-US"/>
          </a:p>
        </p:txBody>
      </p:sp>
      <p:sp>
        <p:nvSpPr>
          <p:cNvPr id="32778" name="Line 9"/>
          <p:cNvSpPr>
            <a:spLocks noChangeShapeType="1"/>
          </p:cNvSpPr>
          <p:nvPr/>
        </p:nvSpPr>
        <p:spPr bwMode="auto">
          <a:xfrm>
            <a:off x="1981200" y="3429000"/>
            <a:ext cx="1219200" cy="1066800"/>
          </a:xfrm>
          <a:prstGeom prst="line">
            <a:avLst/>
          </a:prstGeom>
          <a:noFill/>
          <a:ln w="57150">
            <a:solidFill>
              <a:schemeClr val="tx1"/>
            </a:solidFill>
            <a:round/>
            <a:headEnd/>
            <a:tailEnd type="triangle" w="med" len="med"/>
          </a:ln>
        </p:spPr>
        <p:txBody>
          <a:bodyPr wrap="none" anchor="ctr"/>
          <a:lstStyle/>
          <a:p>
            <a:endParaRPr lang="en-US"/>
          </a:p>
        </p:txBody>
      </p:sp>
      <p:sp>
        <p:nvSpPr>
          <p:cNvPr id="32779" name="Line 10"/>
          <p:cNvSpPr>
            <a:spLocks noChangeShapeType="1"/>
          </p:cNvSpPr>
          <p:nvPr/>
        </p:nvSpPr>
        <p:spPr bwMode="auto">
          <a:xfrm>
            <a:off x="4191000" y="2133600"/>
            <a:ext cx="1447800" cy="0"/>
          </a:xfrm>
          <a:prstGeom prst="line">
            <a:avLst/>
          </a:prstGeom>
          <a:noFill/>
          <a:ln w="57150">
            <a:solidFill>
              <a:schemeClr val="tx1"/>
            </a:solidFill>
            <a:round/>
            <a:headEnd/>
            <a:tailEnd type="triangle" w="med" len="med"/>
          </a:ln>
        </p:spPr>
        <p:txBody>
          <a:bodyPr wrap="none" anchor="ctr"/>
          <a:lstStyle/>
          <a:p>
            <a:endParaRPr lang="en-US"/>
          </a:p>
        </p:txBody>
      </p:sp>
      <p:sp>
        <p:nvSpPr>
          <p:cNvPr id="32780" name="Line 11"/>
          <p:cNvSpPr>
            <a:spLocks noChangeShapeType="1"/>
          </p:cNvSpPr>
          <p:nvPr/>
        </p:nvSpPr>
        <p:spPr bwMode="auto">
          <a:xfrm>
            <a:off x="4191000" y="2438400"/>
            <a:ext cx="533400" cy="990600"/>
          </a:xfrm>
          <a:prstGeom prst="line">
            <a:avLst/>
          </a:prstGeom>
          <a:noFill/>
          <a:ln w="57150">
            <a:solidFill>
              <a:schemeClr val="tx1"/>
            </a:solidFill>
            <a:round/>
            <a:headEnd/>
            <a:tailEnd type="triangle" w="med" len="med"/>
          </a:ln>
        </p:spPr>
        <p:txBody>
          <a:bodyPr wrap="none" anchor="ctr"/>
          <a:lstStyle/>
          <a:p>
            <a:endParaRPr lang="en-US"/>
          </a:p>
        </p:txBody>
      </p:sp>
      <p:sp>
        <p:nvSpPr>
          <p:cNvPr id="32781" name="Line 13"/>
          <p:cNvSpPr>
            <a:spLocks noChangeShapeType="1"/>
          </p:cNvSpPr>
          <p:nvPr/>
        </p:nvSpPr>
        <p:spPr bwMode="auto">
          <a:xfrm flipV="1">
            <a:off x="4191000" y="3657600"/>
            <a:ext cx="533400" cy="1219200"/>
          </a:xfrm>
          <a:prstGeom prst="line">
            <a:avLst/>
          </a:prstGeom>
          <a:noFill/>
          <a:ln w="57150">
            <a:solidFill>
              <a:schemeClr val="tx1"/>
            </a:solidFill>
            <a:round/>
            <a:headEnd/>
            <a:tailEnd type="triangle" w="med" len="med"/>
          </a:ln>
        </p:spPr>
        <p:txBody>
          <a:bodyPr wrap="none" anchor="ctr"/>
          <a:lstStyle/>
          <a:p>
            <a:endParaRPr lang="en-US"/>
          </a:p>
        </p:txBody>
      </p:sp>
      <p:sp>
        <p:nvSpPr>
          <p:cNvPr id="32782" name="Line 14"/>
          <p:cNvSpPr>
            <a:spLocks noChangeShapeType="1"/>
          </p:cNvSpPr>
          <p:nvPr/>
        </p:nvSpPr>
        <p:spPr bwMode="auto">
          <a:xfrm>
            <a:off x="4191000" y="5029200"/>
            <a:ext cx="2743200" cy="0"/>
          </a:xfrm>
          <a:prstGeom prst="line">
            <a:avLst/>
          </a:prstGeom>
          <a:noFill/>
          <a:ln w="57150">
            <a:solidFill>
              <a:schemeClr val="tx1"/>
            </a:solidFill>
            <a:round/>
            <a:headEnd/>
            <a:tailEnd type="triangle" w="med" len="med"/>
          </a:ln>
        </p:spPr>
        <p:txBody>
          <a:bodyPr wrap="none" anchor="ctr"/>
          <a:lstStyle/>
          <a:p>
            <a:endParaRPr lang="en-US"/>
          </a:p>
        </p:txBody>
      </p:sp>
      <p:sp>
        <p:nvSpPr>
          <p:cNvPr id="32783" name="Line 15"/>
          <p:cNvSpPr>
            <a:spLocks noChangeShapeType="1"/>
          </p:cNvSpPr>
          <p:nvPr/>
        </p:nvSpPr>
        <p:spPr bwMode="auto">
          <a:xfrm>
            <a:off x="6629400" y="3505200"/>
            <a:ext cx="1219200" cy="1295400"/>
          </a:xfrm>
          <a:prstGeom prst="line">
            <a:avLst/>
          </a:prstGeom>
          <a:noFill/>
          <a:ln w="57150">
            <a:solidFill>
              <a:schemeClr val="tx1"/>
            </a:solidFill>
            <a:round/>
            <a:headEnd/>
            <a:tailEnd type="triangle" w="med" len="med"/>
          </a:ln>
        </p:spPr>
        <p:txBody>
          <a:bodyPr wrap="none" anchor="ctr"/>
          <a:lstStyle/>
          <a:p>
            <a:endParaRPr lang="en-US"/>
          </a:p>
        </p:txBody>
      </p:sp>
      <p:sp>
        <p:nvSpPr>
          <p:cNvPr id="32784" name="Rectangle 16"/>
          <p:cNvSpPr>
            <a:spLocks noChangeArrowheads="1"/>
          </p:cNvSpPr>
          <p:nvPr/>
        </p:nvSpPr>
        <p:spPr bwMode="auto">
          <a:xfrm>
            <a:off x="406400" y="182563"/>
            <a:ext cx="7769225" cy="1139825"/>
          </a:xfrm>
          <a:prstGeom prst="rect">
            <a:avLst/>
          </a:prstGeom>
          <a:noFill/>
          <a:ln w="9525">
            <a:noFill/>
            <a:miter lim="800000"/>
            <a:headEnd/>
            <a:tailEnd/>
          </a:ln>
        </p:spPr>
        <p:txBody>
          <a:bodyPr lIns="18000" tIns="46800" rIns="18000" bIns="46800" anchor="ctr"/>
          <a:lstStyle/>
          <a:p>
            <a:pPr>
              <a:spcBef>
                <a:spcPts val="988"/>
              </a:spcBef>
            </a:pPr>
            <a:r>
              <a:rPr kumimoji="1" lang="en-GB" altLang="en-US" sz="4000">
                <a:solidFill>
                  <a:schemeClr val="tx2"/>
                </a:solidFill>
                <a:latin typeface="Arial Black" pitchFamily="34" charset="0"/>
              </a:rPr>
              <a:t>Software Cost Estimation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2"/>
          </p:nvPr>
        </p:nvSpPr>
        <p:spPr>
          <a:noFill/>
          <a:ln>
            <a:miter lim="800000"/>
            <a:headEnd/>
            <a:tailEnd/>
          </a:ln>
        </p:spPr>
        <p:txBody>
          <a:bodyPr/>
          <a:lstStyle/>
          <a:p>
            <a:fld id="{0C48E5A7-1D10-42FF-BB3E-164C9FA7CB67}" type="slidenum">
              <a:rPr lang="en-US" altLang="en-US" smtClean="0"/>
              <a:pPr/>
              <a:t>29</a:t>
            </a:fld>
            <a:endParaRPr lang="en-US" altLang="en-US" smtClean="0"/>
          </a:p>
        </p:txBody>
      </p:sp>
      <p:pic>
        <p:nvPicPr>
          <p:cNvPr id="33795" name="Picture 2"/>
          <p:cNvPicPr>
            <a:picLocks noGrp="1" noChangeAspect="1" noChangeArrowheads="1"/>
          </p:cNvPicPr>
          <p:nvPr>
            <p:ph idx="1"/>
          </p:nvPr>
        </p:nvPicPr>
        <p:blipFill>
          <a:blip r:embed="rId2"/>
          <a:srcRect/>
          <a:stretch>
            <a:fillRect/>
          </a:stretch>
        </p:blipFill>
        <p:spPr>
          <a:xfrm>
            <a:off x="928688" y="1241425"/>
            <a:ext cx="7572375" cy="4973638"/>
          </a:xfr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2"/>
          </p:nvPr>
        </p:nvSpPr>
        <p:spPr>
          <a:noFill/>
          <a:ln>
            <a:miter lim="800000"/>
            <a:headEnd/>
            <a:tailEnd/>
          </a:ln>
        </p:spPr>
        <p:txBody>
          <a:bodyPr/>
          <a:lstStyle/>
          <a:p>
            <a:fld id="{FAC42615-4942-4364-B036-08EEDB4E3196}" type="slidenum">
              <a:rPr lang="en-US" altLang="en-US" smtClean="0"/>
              <a:pPr/>
              <a:t>3</a:t>
            </a:fld>
            <a:endParaRPr lang="en-US" altLang="en-US" smtClean="0"/>
          </a:p>
        </p:txBody>
      </p:sp>
      <p:pic>
        <p:nvPicPr>
          <p:cNvPr id="5123" name="Picture 2"/>
          <p:cNvPicPr>
            <a:picLocks noGrp="1" noChangeAspect="1" noChangeArrowheads="1"/>
          </p:cNvPicPr>
          <p:nvPr>
            <p:ph idx="1"/>
          </p:nvPr>
        </p:nvPicPr>
        <p:blipFill>
          <a:blip r:embed="rId2"/>
          <a:srcRect/>
          <a:stretch>
            <a:fillRect/>
          </a:stretch>
        </p:blipFill>
        <p:spPr>
          <a:xfrm>
            <a:off x="530225" y="785813"/>
            <a:ext cx="8032750" cy="4973637"/>
          </a:xfr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2"/>
          </p:nvPr>
        </p:nvSpPr>
        <p:spPr>
          <a:noFill/>
          <a:ln>
            <a:miter lim="800000"/>
            <a:headEnd/>
            <a:tailEnd/>
          </a:ln>
        </p:spPr>
        <p:txBody>
          <a:bodyPr/>
          <a:lstStyle/>
          <a:p>
            <a:fld id="{46AD3885-CF70-4482-AE49-7D14C8279CCE}" type="slidenum">
              <a:rPr lang="en-US" altLang="en-US" smtClean="0"/>
              <a:pPr/>
              <a:t>30</a:t>
            </a:fld>
            <a:endParaRPr lang="en-US" altLang="en-US" smtClean="0"/>
          </a:p>
        </p:txBody>
      </p:sp>
      <p:pic>
        <p:nvPicPr>
          <p:cNvPr id="34819" name="Picture 4"/>
          <p:cNvPicPr>
            <a:picLocks noGrp="1" noChangeAspect="1" noChangeArrowheads="1"/>
          </p:cNvPicPr>
          <p:nvPr>
            <p:ph idx="1"/>
          </p:nvPr>
        </p:nvPicPr>
        <p:blipFill>
          <a:blip r:embed="rId2"/>
          <a:srcRect/>
          <a:stretch>
            <a:fillRect/>
          </a:stretch>
        </p:blipFill>
        <p:spPr>
          <a:xfrm>
            <a:off x="857250" y="1357313"/>
            <a:ext cx="7786688" cy="3714750"/>
          </a:xfr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2"/>
          </p:nvPr>
        </p:nvSpPr>
        <p:spPr>
          <a:noFill/>
          <a:ln>
            <a:miter lim="800000"/>
            <a:headEnd/>
            <a:tailEnd/>
          </a:ln>
        </p:spPr>
        <p:txBody>
          <a:bodyPr/>
          <a:lstStyle/>
          <a:p>
            <a:fld id="{A09FC443-B46F-4487-94D7-E498D1E6C179}" type="slidenum">
              <a:rPr lang="en-US" altLang="en-US" smtClean="0"/>
              <a:pPr/>
              <a:t>31</a:t>
            </a:fld>
            <a:endParaRPr lang="en-US" altLang="en-US" smtClean="0"/>
          </a:p>
        </p:txBody>
      </p:sp>
      <p:pic>
        <p:nvPicPr>
          <p:cNvPr id="35843" name="Picture 4"/>
          <p:cNvPicPr>
            <a:picLocks noGrp="1" noChangeAspect="1" noChangeArrowheads="1"/>
          </p:cNvPicPr>
          <p:nvPr>
            <p:ph idx="1"/>
          </p:nvPr>
        </p:nvPicPr>
        <p:blipFill>
          <a:blip r:embed="rId2"/>
          <a:srcRect/>
          <a:stretch>
            <a:fillRect/>
          </a:stretch>
        </p:blipFill>
        <p:spPr>
          <a:xfrm>
            <a:off x="928688" y="1357313"/>
            <a:ext cx="7572375" cy="2786062"/>
          </a:xfr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a:ln>
            <a:miter lim="800000"/>
            <a:headEnd/>
            <a:tailEnd/>
          </a:ln>
        </p:spPr>
        <p:txBody>
          <a:bodyPr/>
          <a:lstStyle/>
          <a:p>
            <a:fld id="{07C13A93-C935-4371-9D8B-2BD41D017FAF}" type="slidenum">
              <a:rPr lang="en-US" altLang="en-US" smtClean="0"/>
              <a:pPr/>
              <a:t>32</a:t>
            </a:fld>
            <a:endParaRPr lang="en-US" altLang="en-US" smtClean="0"/>
          </a:p>
        </p:txBody>
      </p:sp>
      <p:pic>
        <p:nvPicPr>
          <p:cNvPr id="36867" name="Picture 2"/>
          <p:cNvPicPr>
            <a:picLocks noGrp="1" noChangeAspect="1" noChangeArrowheads="1"/>
          </p:cNvPicPr>
          <p:nvPr>
            <p:ph idx="1"/>
          </p:nvPr>
        </p:nvPicPr>
        <p:blipFill>
          <a:blip r:embed="rId2"/>
          <a:srcRect/>
          <a:stretch>
            <a:fillRect/>
          </a:stretch>
        </p:blipFill>
        <p:spPr>
          <a:xfrm>
            <a:off x="642938" y="857250"/>
            <a:ext cx="7954962" cy="4857750"/>
          </a:xfr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3 Formulas</a:t>
            </a:r>
          </a:p>
        </p:txBody>
      </p:sp>
      <p:sp>
        <p:nvSpPr>
          <p:cNvPr id="37891" name="Slide Number Placeholder 3"/>
          <p:cNvSpPr>
            <a:spLocks noGrp="1"/>
          </p:cNvSpPr>
          <p:nvPr>
            <p:ph type="sldNum" sz="quarter" idx="12"/>
          </p:nvPr>
        </p:nvSpPr>
        <p:spPr>
          <a:noFill/>
          <a:ln>
            <a:miter lim="800000"/>
            <a:headEnd/>
            <a:tailEnd/>
          </a:ln>
        </p:spPr>
        <p:txBody>
          <a:bodyPr/>
          <a:lstStyle/>
          <a:p>
            <a:fld id="{86AF9973-AFDD-4EBB-835F-4E93579E6417}" type="slidenum">
              <a:rPr lang="en-US" altLang="en-US" smtClean="0"/>
              <a:pPr/>
              <a:t>33</a:t>
            </a:fld>
            <a:endParaRPr lang="en-US" altLang="en-US" smtClean="0"/>
          </a:p>
        </p:txBody>
      </p:sp>
      <p:pic>
        <p:nvPicPr>
          <p:cNvPr id="37892" name="Picture 2"/>
          <p:cNvPicPr>
            <a:picLocks noGrp="1" noChangeAspect="1" noChangeArrowheads="1"/>
          </p:cNvPicPr>
          <p:nvPr>
            <p:ph idx="1"/>
          </p:nvPr>
        </p:nvPicPr>
        <p:blipFill>
          <a:blip r:embed="rId2"/>
          <a:srcRect/>
          <a:stretch>
            <a:fillRect/>
          </a:stretch>
        </p:blipFill>
        <p:spPr>
          <a:xfrm>
            <a:off x="785813" y="500063"/>
            <a:ext cx="7500937" cy="5000625"/>
          </a:xfr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a:noFill/>
          <a:ln>
            <a:miter lim="800000"/>
            <a:headEnd/>
            <a:tailEnd/>
          </a:ln>
        </p:spPr>
        <p:txBody>
          <a:bodyPr/>
          <a:lstStyle/>
          <a:p>
            <a:fld id="{848A3C2F-9AED-40E3-A739-3918A562D5E6}" type="slidenum">
              <a:rPr lang="en-US" altLang="en-US" smtClean="0"/>
              <a:pPr/>
              <a:t>34</a:t>
            </a:fld>
            <a:endParaRPr lang="en-US" altLang="en-US" smtClean="0"/>
          </a:p>
        </p:txBody>
      </p:sp>
      <p:pic>
        <p:nvPicPr>
          <p:cNvPr id="38915" name="Picture 2"/>
          <p:cNvPicPr>
            <a:picLocks noGrp="1" noChangeAspect="1" noChangeArrowheads="1"/>
          </p:cNvPicPr>
          <p:nvPr>
            <p:ph idx="1"/>
          </p:nvPr>
        </p:nvPicPr>
        <p:blipFill>
          <a:blip r:embed="rId2"/>
          <a:srcRect/>
          <a:stretch>
            <a:fillRect/>
          </a:stretch>
        </p:blipFill>
        <p:spPr>
          <a:xfrm>
            <a:off x="214313" y="1143000"/>
            <a:ext cx="8715375" cy="5000625"/>
          </a:xfr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a:noFill/>
          <a:ln>
            <a:miter lim="800000"/>
            <a:headEnd/>
            <a:tailEnd/>
          </a:ln>
        </p:spPr>
        <p:txBody>
          <a:bodyPr/>
          <a:lstStyle/>
          <a:p>
            <a:fld id="{C82FA73E-523C-41A5-869E-6F690BE0A53B}" type="slidenum">
              <a:rPr lang="en-US" altLang="en-US" smtClean="0"/>
              <a:pPr/>
              <a:t>35</a:t>
            </a:fld>
            <a:endParaRPr lang="en-US" altLang="en-US" smtClean="0"/>
          </a:p>
        </p:txBody>
      </p:sp>
      <p:pic>
        <p:nvPicPr>
          <p:cNvPr id="39939" name="Picture 2"/>
          <p:cNvPicPr>
            <a:picLocks noGrp="1" noChangeAspect="1" noChangeArrowheads="1"/>
          </p:cNvPicPr>
          <p:nvPr>
            <p:ph idx="1"/>
          </p:nvPr>
        </p:nvPicPr>
        <p:blipFill>
          <a:blip r:embed="rId2"/>
          <a:srcRect/>
          <a:stretch>
            <a:fillRect/>
          </a:stretch>
        </p:blipFill>
        <p:spPr>
          <a:xfrm>
            <a:off x="457200" y="428625"/>
            <a:ext cx="8178800" cy="6143625"/>
          </a:xfr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endParaRPr lang="en-US" smtClean="0"/>
          </a:p>
        </p:txBody>
      </p:sp>
      <p:sp>
        <p:nvSpPr>
          <p:cNvPr id="40963" name="Content Placeholder 2"/>
          <p:cNvSpPr>
            <a:spLocks noGrp="1"/>
          </p:cNvSpPr>
          <p:nvPr>
            <p:ph idx="1"/>
          </p:nvPr>
        </p:nvSpPr>
        <p:spPr/>
        <p:txBody>
          <a:bodyPr/>
          <a:lstStyle/>
          <a:p>
            <a:r>
              <a:rPr lang="en-US" smtClean="0"/>
              <a:t>Cost= effort*Pay</a:t>
            </a:r>
          </a:p>
          <a:p>
            <a:endParaRPr lang="en-US" smtClean="0"/>
          </a:p>
        </p:txBody>
      </p:sp>
      <p:sp>
        <p:nvSpPr>
          <p:cNvPr id="40964" name="Slide Number Placeholder 3"/>
          <p:cNvSpPr>
            <a:spLocks noGrp="1"/>
          </p:cNvSpPr>
          <p:nvPr>
            <p:ph type="sldNum" sz="quarter" idx="12"/>
          </p:nvPr>
        </p:nvSpPr>
        <p:spPr>
          <a:noFill/>
          <a:ln>
            <a:miter lim="800000"/>
            <a:headEnd/>
            <a:tailEnd/>
          </a:ln>
        </p:spPr>
        <p:txBody>
          <a:bodyPr/>
          <a:lstStyle/>
          <a:p>
            <a:fld id="{8E8DEEEB-0F3A-42D1-A2F1-FA2D1BB5093A}" type="slidenum">
              <a:rPr lang="en-US" altLang="en-US" smtClean="0"/>
              <a:pPr/>
              <a:t>36</a:t>
            </a:fld>
            <a:endParaRPr lang="en-US" altLang="en-US" smtClean="0"/>
          </a:p>
        </p:txBody>
      </p:sp>
      <p:pic>
        <p:nvPicPr>
          <p:cNvPr id="40965" name="Picture 3"/>
          <p:cNvPicPr>
            <a:picLocks noChangeAspect="1" noChangeArrowheads="1"/>
          </p:cNvPicPr>
          <p:nvPr/>
        </p:nvPicPr>
        <p:blipFill>
          <a:blip r:embed="rId2"/>
          <a:srcRect/>
          <a:stretch>
            <a:fillRect/>
          </a:stretch>
        </p:blipFill>
        <p:spPr bwMode="auto">
          <a:xfrm>
            <a:off x="1428750" y="2928938"/>
            <a:ext cx="3200400" cy="8382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endParaRPr lang="en-US" smtClean="0"/>
          </a:p>
        </p:txBody>
      </p:sp>
      <p:sp>
        <p:nvSpPr>
          <p:cNvPr id="41987" name="Content Placeholder 2"/>
          <p:cNvSpPr>
            <a:spLocks noGrp="1"/>
          </p:cNvSpPr>
          <p:nvPr>
            <p:ph idx="1"/>
          </p:nvPr>
        </p:nvSpPr>
        <p:spPr/>
        <p:txBody>
          <a:bodyPr/>
          <a:lstStyle/>
          <a:p>
            <a:r>
              <a:rPr lang="en-US" smtClean="0"/>
              <a:t>30.6 Person month</a:t>
            </a:r>
          </a:p>
          <a:p>
            <a:r>
              <a:rPr lang="en-US" smtClean="0"/>
              <a:t>One person will work for 30.6 months</a:t>
            </a:r>
          </a:p>
          <a:p>
            <a:r>
              <a:rPr lang="en-US" smtClean="0"/>
              <a:t>Or</a:t>
            </a:r>
          </a:p>
          <a:p>
            <a:r>
              <a:rPr lang="en-US" smtClean="0"/>
              <a:t>30.6 persons will work for 1 month</a:t>
            </a:r>
          </a:p>
        </p:txBody>
      </p:sp>
      <p:sp>
        <p:nvSpPr>
          <p:cNvPr id="41988" name="Slide Number Placeholder 3"/>
          <p:cNvSpPr>
            <a:spLocks noGrp="1"/>
          </p:cNvSpPr>
          <p:nvPr>
            <p:ph type="sldNum" sz="quarter" idx="12"/>
          </p:nvPr>
        </p:nvSpPr>
        <p:spPr>
          <a:noFill/>
          <a:ln>
            <a:miter lim="800000"/>
            <a:headEnd/>
            <a:tailEnd/>
          </a:ln>
        </p:spPr>
        <p:txBody>
          <a:bodyPr/>
          <a:lstStyle/>
          <a:p>
            <a:fld id="{AF3D5FE4-A029-4A53-8DB6-DEA2ECE77A92}" type="slidenum">
              <a:rPr lang="en-US" altLang="en-US" smtClean="0"/>
              <a:pPr/>
              <a:t>37</a:t>
            </a:fld>
            <a:endParaRPr lang="en-US" altLang="en-US"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endParaRPr lang="en-US" smtClean="0"/>
          </a:p>
        </p:txBody>
      </p:sp>
      <p:sp>
        <p:nvSpPr>
          <p:cNvPr id="43011" name="Slide Number Placeholder 3"/>
          <p:cNvSpPr>
            <a:spLocks noGrp="1"/>
          </p:cNvSpPr>
          <p:nvPr>
            <p:ph type="sldNum" sz="quarter" idx="12"/>
          </p:nvPr>
        </p:nvSpPr>
        <p:spPr>
          <a:noFill/>
          <a:ln>
            <a:miter lim="800000"/>
            <a:headEnd/>
            <a:tailEnd/>
          </a:ln>
        </p:spPr>
        <p:txBody>
          <a:bodyPr/>
          <a:lstStyle/>
          <a:p>
            <a:fld id="{931BAE57-3EB4-48CC-BEAC-039825CFD5A9}" type="slidenum">
              <a:rPr lang="en-US" altLang="en-US" smtClean="0"/>
              <a:pPr/>
              <a:t>38</a:t>
            </a:fld>
            <a:endParaRPr lang="en-US" altLang="en-US" smtClean="0"/>
          </a:p>
        </p:txBody>
      </p:sp>
      <p:pic>
        <p:nvPicPr>
          <p:cNvPr id="43012" name="Picture 2"/>
          <p:cNvPicPr>
            <a:picLocks noGrp="1" noChangeAspect="1" noChangeArrowheads="1"/>
          </p:cNvPicPr>
          <p:nvPr>
            <p:ph idx="1"/>
          </p:nvPr>
        </p:nvPicPr>
        <p:blipFill>
          <a:blip r:embed="rId2"/>
          <a:srcRect/>
          <a:stretch>
            <a:fillRect/>
          </a:stretch>
        </p:blipFill>
        <p:spPr>
          <a:xfrm>
            <a:off x="142875" y="1643063"/>
            <a:ext cx="8858250" cy="4572000"/>
          </a:xfr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endParaRPr lang="en-US" smtClean="0"/>
          </a:p>
        </p:txBody>
      </p:sp>
      <p:sp>
        <p:nvSpPr>
          <p:cNvPr id="44035" name="Slide Number Placeholder 3"/>
          <p:cNvSpPr>
            <a:spLocks noGrp="1"/>
          </p:cNvSpPr>
          <p:nvPr>
            <p:ph type="sldNum" sz="quarter" idx="12"/>
          </p:nvPr>
        </p:nvSpPr>
        <p:spPr>
          <a:noFill/>
          <a:ln>
            <a:miter lim="800000"/>
            <a:headEnd/>
            <a:tailEnd/>
          </a:ln>
        </p:spPr>
        <p:txBody>
          <a:bodyPr/>
          <a:lstStyle/>
          <a:p>
            <a:fld id="{90216D24-DB23-47A7-9369-59A0336A4223}" type="slidenum">
              <a:rPr lang="en-US" altLang="en-US" smtClean="0"/>
              <a:pPr/>
              <a:t>39</a:t>
            </a:fld>
            <a:endParaRPr lang="en-US" altLang="en-US" smtClean="0"/>
          </a:p>
        </p:txBody>
      </p:sp>
      <p:pic>
        <p:nvPicPr>
          <p:cNvPr id="44036" name="Picture 2"/>
          <p:cNvPicPr>
            <a:picLocks noGrp="1" noChangeAspect="1" noChangeArrowheads="1"/>
          </p:cNvPicPr>
          <p:nvPr>
            <p:ph idx="1"/>
          </p:nvPr>
        </p:nvPicPr>
        <p:blipFill>
          <a:blip r:embed="rId2"/>
          <a:srcRect/>
          <a:stretch>
            <a:fillRect/>
          </a:stretch>
        </p:blipFill>
        <p:spPr>
          <a:xfrm>
            <a:off x="457200" y="1500188"/>
            <a:ext cx="8178800" cy="3948112"/>
          </a:xfr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428625" y="285750"/>
            <a:ext cx="8178800" cy="4171950"/>
          </a:xfrm>
        </p:spPr>
        <p:txBody>
          <a:bodyPr>
            <a:normAutofit fontScale="85000" lnSpcReduction="10000"/>
          </a:bodyPr>
          <a:lstStyle/>
          <a:p>
            <a:r>
              <a:rPr lang="en-US" smtClean="0"/>
              <a:t>Key aspects of project management include:</a:t>
            </a:r>
            <a:endParaRPr lang="en-US" b="1" smtClean="0"/>
          </a:p>
          <a:p>
            <a:endParaRPr lang="en-US" b="1" smtClean="0"/>
          </a:p>
          <a:p>
            <a:r>
              <a:rPr lang="en-US" b="1" smtClean="0"/>
              <a:t>Initiating</a:t>
            </a:r>
            <a:r>
              <a:rPr lang="en-US" smtClean="0"/>
              <a:t>: Defining the project, its objectives, scope, and stakeholders (persons involved in a project)</a:t>
            </a:r>
          </a:p>
          <a:p>
            <a:r>
              <a:rPr lang="en-US" b="1" smtClean="0"/>
              <a:t>Planning</a:t>
            </a:r>
            <a:r>
              <a:rPr lang="en-US" smtClean="0"/>
              <a:t>: Creating a detailed project plan outlining tasks, timelines, resources, and budgets.</a:t>
            </a:r>
          </a:p>
          <a:p>
            <a:r>
              <a:rPr lang="en-US" b="1" smtClean="0"/>
              <a:t>Executing</a:t>
            </a:r>
            <a:r>
              <a:rPr lang="en-US" smtClean="0"/>
              <a:t>: Carrying out the project plan, coordinating resources, and managing stakeholders.</a:t>
            </a:r>
          </a:p>
        </p:txBody>
      </p:sp>
      <p:sp>
        <p:nvSpPr>
          <p:cNvPr id="6147" name="Slide Number Placeholder 3"/>
          <p:cNvSpPr>
            <a:spLocks noGrp="1"/>
          </p:cNvSpPr>
          <p:nvPr>
            <p:ph type="sldNum" sz="quarter" idx="12"/>
          </p:nvPr>
        </p:nvSpPr>
        <p:spPr>
          <a:noFill/>
          <a:ln>
            <a:miter lim="800000"/>
            <a:headEnd/>
            <a:tailEnd/>
          </a:ln>
        </p:spPr>
        <p:txBody>
          <a:bodyPr/>
          <a:lstStyle/>
          <a:p>
            <a:fld id="{19CB8EA6-E594-4C01-8097-EEEEE0841124}" type="slidenum">
              <a:rPr lang="en-US" altLang="en-US" smtClean="0"/>
              <a:pPr/>
              <a:t>4</a:t>
            </a:fld>
            <a:endParaRPr lang="en-US" altLang="en-US"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endParaRPr lang="en-US" smtClean="0"/>
          </a:p>
        </p:txBody>
      </p:sp>
      <p:sp>
        <p:nvSpPr>
          <p:cNvPr id="45059" name="Slide Number Placeholder 3"/>
          <p:cNvSpPr>
            <a:spLocks noGrp="1"/>
          </p:cNvSpPr>
          <p:nvPr>
            <p:ph type="sldNum" sz="quarter" idx="12"/>
          </p:nvPr>
        </p:nvSpPr>
        <p:spPr>
          <a:noFill/>
          <a:ln>
            <a:miter lim="800000"/>
            <a:headEnd/>
            <a:tailEnd/>
          </a:ln>
        </p:spPr>
        <p:txBody>
          <a:bodyPr/>
          <a:lstStyle/>
          <a:p>
            <a:fld id="{B146A20D-7B13-410E-9BC8-F1FCA0AD7FD7}" type="slidenum">
              <a:rPr lang="en-US" altLang="en-US" smtClean="0"/>
              <a:pPr/>
              <a:t>40</a:t>
            </a:fld>
            <a:endParaRPr lang="en-US" altLang="en-US" smtClean="0"/>
          </a:p>
        </p:txBody>
      </p:sp>
      <p:pic>
        <p:nvPicPr>
          <p:cNvPr id="45060" name="Picture 2"/>
          <p:cNvPicPr>
            <a:picLocks noGrp="1" noChangeAspect="1" noChangeArrowheads="1"/>
          </p:cNvPicPr>
          <p:nvPr>
            <p:ph idx="1"/>
          </p:nvPr>
        </p:nvPicPr>
        <p:blipFill>
          <a:blip r:embed="rId2"/>
          <a:srcRect/>
          <a:stretch>
            <a:fillRect/>
          </a:stretch>
        </p:blipFill>
        <p:spPr>
          <a:xfrm>
            <a:off x="857250" y="1785938"/>
            <a:ext cx="2582863" cy="2155825"/>
          </a:xfr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endParaRPr lang="en-US" smtClean="0"/>
          </a:p>
        </p:txBody>
      </p:sp>
      <p:sp>
        <p:nvSpPr>
          <p:cNvPr id="46083" name="Slide Number Placeholder 3"/>
          <p:cNvSpPr>
            <a:spLocks noGrp="1"/>
          </p:cNvSpPr>
          <p:nvPr>
            <p:ph type="sldNum" sz="quarter" idx="12"/>
          </p:nvPr>
        </p:nvSpPr>
        <p:spPr>
          <a:noFill/>
          <a:ln>
            <a:miter lim="800000"/>
            <a:headEnd/>
            <a:tailEnd/>
          </a:ln>
        </p:spPr>
        <p:txBody>
          <a:bodyPr/>
          <a:lstStyle/>
          <a:p>
            <a:fld id="{1638A2DC-D95A-4915-9450-9DC6BB2A08DA}" type="slidenum">
              <a:rPr lang="en-US" altLang="en-US" smtClean="0"/>
              <a:pPr/>
              <a:t>41</a:t>
            </a:fld>
            <a:endParaRPr lang="en-US" altLang="en-US" smtClean="0"/>
          </a:p>
        </p:txBody>
      </p:sp>
      <p:pic>
        <p:nvPicPr>
          <p:cNvPr id="46084" name="Picture 2"/>
          <p:cNvPicPr>
            <a:picLocks noGrp="1" noChangeAspect="1" noChangeArrowheads="1"/>
          </p:cNvPicPr>
          <p:nvPr>
            <p:ph idx="1"/>
          </p:nvPr>
        </p:nvPicPr>
        <p:blipFill>
          <a:blip r:embed="rId2"/>
          <a:srcRect/>
          <a:stretch>
            <a:fillRect/>
          </a:stretch>
        </p:blipFill>
        <p:spPr>
          <a:xfrm>
            <a:off x="457200" y="2000250"/>
            <a:ext cx="8178800" cy="4429125"/>
          </a:xfr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endParaRPr lang="en-US" smtClean="0"/>
          </a:p>
        </p:txBody>
      </p:sp>
      <p:sp>
        <p:nvSpPr>
          <p:cNvPr id="47107" name="Slide Number Placeholder 3"/>
          <p:cNvSpPr>
            <a:spLocks noGrp="1"/>
          </p:cNvSpPr>
          <p:nvPr>
            <p:ph type="sldNum" sz="quarter" idx="12"/>
          </p:nvPr>
        </p:nvSpPr>
        <p:spPr>
          <a:noFill/>
          <a:ln>
            <a:miter lim="800000"/>
            <a:headEnd/>
            <a:tailEnd/>
          </a:ln>
        </p:spPr>
        <p:txBody>
          <a:bodyPr/>
          <a:lstStyle/>
          <a:p>
            <a:fld id="{3379805A-0FD3-41F1-B24A-BCC8EC520CAA}" type="slidenum">
              <a:rPr lang="en-US" altLang="en-US" smtClean="0"/>
              <a:pPr/>
              <a:t>42</a:t>
            </a:fld>
            <a:endParaRPr lang="en-US" altLang="en-US" smtClean="0"/>
          </a:p>
        </p:txBody>
      </p:sp>
      <p:pic>
        <p:nvPicPr>
          <p:cNvPr id="47108" name="Picture 2"/>
          <p:cNvPicPr>
            <a:picLocks noGrp="1" noChangeAspect="1" noChangeArrowheads="1"/>
          </p:cNvPicPr>
          <p:nvPr>
            <p:ph idx="1"/>
          </p:nvPr>
        </p:nvPicPr>
        <p:blipFill>
          <a:blip r:embed="rId2"/>
          <a:srcRect/>
          <a:stretch>
            <a:fillRect/>
          </a:stretch>
        </p:blipFill>
        <p:spPr>
          <a:xfrm>
            <a:off x="569913" y="1885950"/>
            <a:ext cx="7953375" cy="4171950"/>
          </a:xfr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a:ln>
            <a:miter lim="800000"/>
            <a:headEnd/>
            <a:tailEnd/>
          </a:ln>
        </p:spPr>
        <p:txBody>
          <a:bodyPr/>
          <a:lstStyle/>
          <a:p>
            <a:fld id="{FAFC0370-1CBF-4156-AB96-93620948D27B}" type="slidenum">
              <a:rPr lang="en-US" altLang="en-US" smtClean="0"/>
              <a:pPr/>
              <a:t>43</a:t>
            </a:fld>
            <a:endParaRPr lang="en-US" altLang="en-US" smtClean="0"/>
          </a:p>
        </p:txBody>
      </p:sp>
      <p:sp>
        <p:nvSpPr>
          <p:cNvPr id="48131" name="Rectangle 1"/>
          <p:cNvSpPr>
            <a:spLocks noGrp="1" noChangeArrowheads="1"/>
          </p:cNvSpPr>
          <p:nvPr>
            <p:ph type="title"/>
          </p:nvPr>
        </p:nvSpPr>
        <p:spPr>
          <a:xfrm>
            <a:off x="406400" y="182563"/>
            <a:ext cx="7769225" cy="1139825"/>
          </a:xfrm>
        </p:spPr>
        <p:txBody>
          <a:bodyPr lIns="18000" tIns="46800" rIns="18000" bIns="46800" anchor="ctr"/>
          <a:lstStyle/>
          <a:p>
            <a:pPr>
              <a:spcBef>
                <a:spcPts val="1075"/>
              </a:spcBef>
            </a:pPr>
            <a:r>
              <a:rPr lang="en-GB" altLang="en-US" sz="4400" b="1" smtClean="0"/>
              <a:t>Software Size Metrics</a:t>
            </a:r>
          </a:p>
        </p:txBody>
      </p:sp>
      <p:sp>
        <p:nvSpPr>
          <p:cNvPr id="19458" name="Rectangle 2"/>
          <p:cNvSpPr>
            <a:spLocks noGrp="1" noChangeArrowheads="1"/>
          </p:cNvSpPr>
          <p:nvPr>
            <p:ph type="body" idx="1"/>
          </p:nvPr>
        </p:nvSpPr>
        <p:spPr/>
        <p:txBody>
          <a:bodyPr lIns="18000" tIns="46800" rIns="18000" bIns="46800"/>
          <a:lstStyle/>
          <a:p>
            <a:pPr>
              <a:spcBef>
                <a:spcPts val="788"/>
              </a:spcBef>
              <a:buFont typeface="Monotype Sorts" pitchFamily="2" charset="2"/>
              <a:buChar char="z"/>
              <a:defRPr/>
            </a:pPr>
            <a:r>
              <a:rPr lang="en-GB" altLang="en-US" sz="4000">
                <a:solidFill>
                  <a:srgbClr val="0000FF"/>
                </a:solidFill>
                <a:effectLst>
                  <a:outerShdw blurRad="38100" dist="38100" dir="2700000" algn="tl">
                    <a:srgbClr val="C0C0C0"/>
                  </a:outerShdw>
                </a:effectLst>
              </a:rPr>
              <a:t>LOC (Lines of Code):</a:t>
            </a:r>
          </a:p>
          <a:p>
            <a:pPr lvl="1">
              <a:spcBef>
                <a:spcPts val="713"/>
              </a:spcBef>
              <a:buFont typeface="Monotype Sorts" pitchFamily="2" charset="2"/>
              <a:buChar char="y"/>
              <a:defRPr/>
            </a:pPr>
            <a:r>
              <a:rPr lang="en-GB" altLang="en-US" sz="3600"/>
              <a:t>Simplest and most widely used metric.</a:t>
            </a:r>
          </a:p>
          <a:p>
            <a:pPr lvl="1">
              <a:spcBef>
                <a:spcPts val="713"/>
              </a:spcBef>
              <a:buFont typeface="Monotype Sorts" pitchFamily="2" charset="2"/>
              <a:buChar char="y"/>
              <a:defRPr/>
            </a:pPr>
            <a:r>
              <a:rPr lang="en-GB" altLang="en-US" sz="3600"/>
              <a:t>Comments and blank lines should not be counted.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dissolve">
                                      <p:cBhvr>
                                        <p:cTn id="7"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a:ln>
            <a:miter lim="800000"/>
            <a:headEnd/>
            <a:tailEnd/>
          </a:ln>
        </p:spPr>
        <p:txBody>
          <a:bodyPr/>
          <a:lstStyle/>
          <a:p>
            <a:fld id="{75B5DFA2-1DA5-4238-8DC6-65062B077FFA}" type="slidenum">
              <a:rPr lang="en-US" altLang="en-US" smtClean="0"/>
              <a:pPr/>
              <a:t>44</a:t>
            </a:fld>
            <a:endParaRPr lang="en-US" altLang="en-US" smtClean="0"/>
          </a:p>
        </p:txBody>
      </p:sp>
      <p:sp>
        <p:nvSpPr>
          <p:cNvPr id="49155" name="Rectangle 1"/>
          <p:cNvSpPr>
            <a:spLocks noGrp="1" noChangeArrowheads="1"/>
          </p:cNvSpPr>
          <p:nvPr>
            <p:ph type="title"/>
          </p:nvPr>
        </p:nvSpPr>
        <p:spPr>
          <a:xfrm>
            <a:off x="406400" y="182563"/>
            <a:ext cx="7769225" cy="1139825"/>
          </a:xfrm>
        </p:spPr>
        <p:txBody>
          <a:bodyPr lIns="18000" tIns="46800" rIns="18000" bIns="46800" anchor="ctr"/>
          <a:lstStyle/>
          <a:p>
            <a:pPr>
              <a:spcBef>
                <a:spcPts val="788"/>
              </a:spcBef>
            </a:pPr>
            <a:r>
              <a:rPr lang="en-GB" altLang="en-US" sz="3600" b="1" smtClean="0">
                <a:solidFill>
                  <a:srgbClr val="336600"/>
                </a:solidFill>
              </a:rPr>
              <a:t>Disadvantages of Using LOC</a:t>
            </a:r>
          </a:p>
        </p:txBody>
      </p:sp>
      <p:sp>
        <p:nvSpPr>
          <p:cNvPr id="49156" name="Rectangle 2"/>
          <p:cNvSpPr>
            <a:spLocks noGrp="1" noChangeArrowheads="1"/>
          </p:cNvSpPr>
          <p:nvPr>
            <p:ph type="body" idx="1"/>
          </p:nvPr>
        </p:nvSpPr>
        <p:spPr/>
        <p:txBody>
          <a:bodyPr lIns="18000" tIns="46800" rIns="18000" bIns="46800"/>
          <a:lstStyle/>
          <a:p>
            <a:pPr>
              <a:spcBef>
                <a:spcPts val="613"/>
              </a:spcBef>
            </a:pPr>
            <a:r>
              <a:rPr lang="en-GB" altLang="en-US" sz="4000" smtClean="0"/>
              <a:t>Size can vary with coding style.</a:t>
            </a:r>
          </a:p>
          <a:p>
            <a:pPr>
              <a:spcBef>
                <a:spcPts val="613"/>
              </a:spcBef>
            </a:pPr>
            <a:r>
              <a:rPr lang="en-GB" altLang="en-US" sz="4000" smtClean="0"/>
              <a:t>Focuses on coding activity alone.</a:t>
            </a:r>
          </a:p>
          <a:p>
            <a:pPr>
              <a:spcBef>
                <a:spcPts val="613"/>
              </a:spcBef>
            </a:pPr>
            <a:r>
              <a:rPr lang="en-GB" altLang="en-US" sz="4000" smtClean="0"/>
              <a:t>Correlates poorly with quality and efficiency of code.</a:t>
            </a:r>
          </a:p>
          <a:p>
            <a:pPr>
              <a:spcBef>
                <a:spcPts val="613"/>
              </a:spcBef>
            </a:pPr>
            <a:r>
              <a:rPr lang="en-GB" altLang="en-US" sz="4000" smtClean="0"/>
              <a:t>Penalizes higher level programming languages, code reuse, etc.</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a:ln>
            <a:miter lim="800000"/>
            <a:headEnd/>
            <a:tailEnd/>
          </a:ln>
        </p:spPr>
        <p:txBody>
          <a:bodyPr/>
          <a:lstStyle/>
          <a:p>
            <a:fld id="{9CF6EAB2-808C-4B0F-8BE4-663CCD504983}" type="slidenum">
              <a:rPr lang="en-US" altLang="en-US" smtClean="0"/>
              <a:pPr/>
              <a:t>45</a:t>
            </a:fld>
            <a:endParaRPr lang="en-US" altLang="en-US" smtClean="0"/>
          </a:p>
        </p:txBody>
      </p:sp>
      <p:sp>
        <p:nvSpPr>
          <p:cNvPr id="50179" name="Rectangle 1"/>
          <p:cNvSpPr>
            <a:spLocks noGrp="1" noChangeArrowheads="1"/>
          </p:cNvSpPr>
          <p:nvPr>
            <p:ph type="title"/>
          </p:nvPr>
        </p:nvSpPr>
        <p:spPr>
          <a:xfrm>
            <a:off x="406400" y="182563"/>
            <a:ext cx="7769225" cy="1139825"/>
          </a:xfrm>
        </p:spPr>
        <p:txBody>
          <a:bodyPr lIns="18000" tIns="46800" rIns="18000" bIns="46800" anchor="ctr"/>
          <a:lstStyle/>
          <a:p>
            <a:pPr>
              <a:spcBef>
                <a:spcPts val="788"/>
              </a:spcBef>
            </a:pPr>
            <a:r>
              <a:rPr lang="en-GB" altLang="en-US" sz="3600" b="1" smtClean="0">
                <a:solidFill>
                  <a:srgbClr val="336600"/>
                </a:solidFill>
              </a:rPr>
              <a:t>Disadvantages of Using LOC  </a:t>
            </a:r>
            <a:r>
              <a:rPr lang="en-GB" altLang="en-US" sz="1800" b="1" smtClean="0">
                <a:solidFill>
                  <a:srgbClr val="336600"/>
                </a:solidFill>
              </a:rPr>
              <a:t>(cont...)</a:t>
            </a:r>
          </a:p>
        </p:txBody>
      </p:sp>
      <p:sp>
        <p:nvSpPr>
          <p:cNvPr id="50180" name="Rectangle 2"/>
          <p:cNvSpPr>
            <a:spLocks noGrp="1" noChangeArrowheads="1"/>
          </p:cNvSpPr>
          <p:nvPr>
            <p:ph type="body" idx="1"/>
          </p:nvPr>
        </p:nvSpPr>
        <p:spPr/>
        <p:txBody>
          <a:bodyPr lIns="18000" tIns="46800" rIns="18000" bIns="46800"/>
          <a:lstStyle/>
          <a:p>
            <a:pPr>
              <a:spcBef>
                <a:spcPts val="613"/>
              </a:spcBef>
            </a:pPr>
            <a:r>
              <a:rPr lang="en-GB" altLang="en-US" sz="4000" smtClean="0"/>
              <a:t>Measures lexical/textual  complexity only. </a:t>
            </a:r>
          </a:p>
          <a:p>
            <a:pPr lvl="1">
              <a:spcBef>
                <a:spcPts val="525"/>
              </a:spcBef>
            </a:pPr>
            <a:r>
              <a:rPr lang="en-GB" altLang="en-US" sz="3600" smtClean="0"/>
              <a:t>does not address the issues of structural or logical complexity.</a:t>
            </a:r>
          </a:p>
          <a:p>
            <a:pPr>
              <a:spcBef>
                <a:spcPts val="613"/>
              </a:spcBef>
            </a:pPr>
            <a:r>
              <a:rPr lang="en-GB" altLang="en-US" sz="4000" smtClean="0"/>
              <a:t>Difficult to estimate LOC from problem description.</a:t>
            </a:r>
          </a:p>
          <a:p>
            <a:pPr lvl="1">
              <a:spcBef>
                <a:spcPts val="525"/>
              </a:spcBef>
            </a:pPr>
            <a:r>
              <a:rPr lang="en-GB" altLang="en-US" sz="3600" smtClean="0"/>
              <a:t>So not useful for project planning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endParaRPr lang="en-US" smtClean="0"/>
          </a:p>
        </p:txBody>
      </p:sp>
      <p:sp>
        <p:nvSpPr>
          <p:cNvPr id="51203" name="Content Placeholder 2"/>
          <p:cNvSpPr>
            <a:spLocks noGrp="1"/>
          </p:cNvSpPr>
          <p:nvPr>
            <p:ph idx="1"/>
          </p:nvPr>
        </p:nvSpPr>
        <p:spPr/>
        <p:txBody>
          <a:bodyPr/>
          <a:lstStyle/>
          <a:p>
            <a:r>
              <a:rPr lang="en-US" smtClean="0"/>
              <a:t>Payment as per size </a:t>
            </a:r>
          </a:p>
          <a:p>
            <a:r>
              <a:rPr lang="en-US" smtClean="0"/>
              <a:t>Long term problem: Good programmer, small program, not genuine</a:t>
            </a:r>
          </a:p>
          <a:p>
            <a:r>
              <a:rPr lang="en-US" smtClean="0"/>
              <a:t>Complexity may vary</a:t>
            </a:r>
          </a:p>
          <a:p>
            <a:r>
              <a:rPr lang="en-US" smtClean="0"/>
              <a:t>Code for compiler or university website?</a:t>
            </a:r>
          </a:p>
          <a:p>
            <a:r>
              <a:rPr lang="en-US" smtClean="0"/>
              <a:t>Painting a house or actual painting?</a:t>
            </a:r>
          </a:p>
          <a:p>
            <a:r>
              <a:rPr lang="en-US" smtClean="0"/>
              <a:t>Kms charges with different vehicles will be different</a:t>
            </a:r>
          </a:p>
        </p:txBody>
      </p:sp>
      <p:sp>
        <p:nvSpPr>
          <p:cNvPr id="51204" name="Slide Number Placeholder 3"/>
          <p:cNvSpPr>
            <a:spLocks noGrp="1"/>
          </p:cNvSpPr>
          <p:nvPr>
            <p:ph type="sldNum" sz="quarter" idx="12"/>
          </p:nvPr>
        </p:nvSpPr>
        <p:spPr>
          <a:noFill/>
          <a:ln>
            <a:miter lim="800000"/>
            <a:headEnd/>
            <a:tailEnd/>
          </a:ln>
        </p:spPr>
        <p:txBody>
          <a:bodyPr/>
          <a:lstStyle/>
          <a:p>
            <a:fld id="{11493D67-2B40-4774-9FD3-21E15CC55CBC}" type="slidenum">
              <a:rPr lang="en-US" altLang="en-US" smtClean="0"/>
              <a:pPr/>
              <a:t>46</a:t>
            </a:fld>
            <a:endParaRPr lang="en-US" altLang="en-US"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miter lim="800000"/>
            <a:headEnd/>
            <a:tailEnd/>
          </a:ln>
        </p:spPr>
        <p:txBody>
          <a:bodyPr/>
          <a:lstStyle/>
          <a:p>
            <a:fld id="{088DA5C9-61D4-4D61-8FF5-265554F84163}" type="slidenum">
              <a:rPr lang="en-US" altLang="en-US" smtClean="0"/>
              <a:pPr/>
              <a:t>47</a:t>
            </a:fld>
            <a:endParaRPr lang="en-US" altLang="en-US" smtClean="0"/>
          </a:p>
        </p:txBody>
      </p:sp>
      <p:sp>
        <p:nvSpPr>
          <p:cNvPr id="52227" name="Rectangle 1"/>
          <p:cNvSpPr>
            <a:spLocks noGrp="1" noChangeArrowheads="1"/>
          </p:cNvSpPr>
          <p:nvPr>
            <p:ph type="title"/>
          </p:nvPr>
        </p:nvSpPr>
        <p:spPr>
          <a:xfrm>
            <a:off x="406400" y="182563"/>
            <a:ext cx="7769225" cy="1139825"/>
          </a:xfrm>
        </p:spPr>
        <p:txBody>
          <a:bodyPr lIns="18000" tIns="46800" rIns="18000" bIns="46800" anchor="ctr"/>
          <a:lstStyle/>
          <a:p>
            <a:pPr>
              <a:spcBef>
                <a:spcPts val="1075"/>
              </a:spcBef>
            </a:pPr>
            <a:r>
              <a:rPr lang="en-GB" altLang="en-US" sz="4400" b="1" smtClean="0"/>
              <a:t>Function Point Metric</a:t>
            </a:r>
          </a:p>
        </p:txBody>
      </p:sp>
      <p:sp>
        <p:nvSpPr>
          <p:cNvPr id="52228" name="Rectangle 2"/>
          <p:cNvSpPr>
            <a:spLocks noGrp="1" noChangeArrowheads="1"/>
          </p:cNvSpPr>
          <p:nvPr>
            <p:ph type="body" idx="1"/>
          </p:nvPr>
        </p:nvSpPr>
        <p:spPr/>
        <p:txBody>
          <a:bodyPr lIns="18000" tIns="46800" rIns="18000" bIns="46800"/>
          <a:lstStyle/>
          <a:p>
            <a:pPr>
              <a:spcBef>
                <a:spcPts val="988"/>
              </a:spcBef>
            </a:pPr>
            <a:r>
              <a:rPr lang="en-GB" altLang="en-US" smtClean="0"/>
              <a:t>Overcomes some of the shortcomings of the LOC metric</a:t>
            </a:r>
          </a:p>
          <a:p>
            <a:pPr>
              <a:spcBef>
                <a:spcPts val="988"/>
              </a:spcBef>
            </a:pPr>
            <a:r>
              <a:rPr lang="en-GB" altLang="en-US" smtClean="0"/>
              <a:t>Proposed by Albrecht in early 80’s:</a:t>
            </a:r>
          </a:p>
          <a:p>
            <a:r>
              <a:rPr lang="en-US" altLang="en-US" smtClean="0"/>
              <a:t>The function point metric is based on the idea that a software product supporting many features would certainly be of larger size than a product with less </a:t>
            </a:r>
            <a:r>
              <a:rPr lang="en-IN" altLang="en-US" smtClean="0"/>
              <a:t>number of features.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a:ln>
            <a:miter lim="800000"/>
            <a:headEnd/>
            <a:tailEnd/>
          </a:ln>
        </p:spPr>
        <p:txBody>
          <a:bodyPr/>
          <a:lstStyle/>
          <a:p>
            <a:fld id="{C7576816-8F8E-4816-8127-A38F42AC3A49}" type="slidenum">
              <a:rPr lang="en-US" altLang="en-US" smtClean="0"/>
              <a:pPr/>
              <a:t>48</a:t>
            </a:fld>
            <a:endParaRPr lang="en-US" altLang="en-US" smtClean="0"/>
          </a:p>
        </p:txBody>
      </p:sp>
      <p:sp>
        <p:nvSpPr>
          <p:cNvPr id="53251" name="Rectangle 1"/>
          <p:cNvSpPr>
            <a:spLocks noGrp="1" noChangeArrowheads="1"/>
          </p:cNvSpPr>
          <p:nvPr>
            <p:ph type="title"/>
          </p:nvPr>
        </p:nvSpPr>
        <p:spPr>
          <a:xfrm>
            <a:off x="406400" y="182563"/>
            <a:ext cx="7769225" cy="1139825"/>
          </a:xfrm>
        </p:spPr>
        <p:txBody>
          <a:bodyPr lIns="18000" tIns="46800" rIns="18000" bIns="46800" anchor="ctr"/>
          <a:lstStyle/>
          <a:p>
            <a:pPr>
              <a:spcBef>
                <a:spcPts val="1075"/>
              </a:spcBef>
            </a:pPr>
            <a:r>
              <a:rPr lang="en-GB" altLang="en-US" sz="4400" b="1" smtClean="0">
                <a:solidFill>
                  <a:srgbClr val="336600"/>
                </a:solidFill>
              </a:rPr>
              <a:t>Function Point Metric</a:t>
            </a:r>
          </a:p>
        </p:txBody>
      </p:sp>
      <p:sp>
        <p:nvSpPr>
          <p:cNvPr id="53252" name="Rectangle 2"/>
          <p:cNvSpPr>
            <a:spLocks noGrp="1" noChangeArrowheads="1"/>
          </p:cNvSpPr>
          <p:nvPr>
            <p:ph type="body" idx="1"/>
          </p:nvPr>
        </p:nvSpPr>
        <p:spPr>
          <a:xfrm>
            <a:off x="457200" y="1676400"/>
            <a:ext cx="8175625" cy="4405313"/>
          </a:xfrm>
        </p:spPr>
        <p:txBody>
          <a:bodyPr lIns="18000" tIns="46800" rIns="18000" bIns="46800"/>
          <a:lstStyle/>
          <a:p>
            <a:r>
              <a:rPr lang="en-GB" altLang="en-US" sz="2200" u="sng" smtClean="0">
                <a:solidFill>
                  <a:srgbClr val="0000FF"/>
                </a:solidFill>
              </a:rPr>
              <a:t>Input:</a:t>
            </a:r>
            <a:r>
              <a:rPr lang="en-GB" altLang="en-US" sz="2200" smtClean="0"/>
              <a:t> </a:t>
            </a:r>
          </a:p>
          <a:p>
            <a:pPr lvl="1">
              <a:spcBef>
                <a:spcPts val="525"/>
              </a:spcBef>
            </a:pPr>
            <a:r>
              <a:rPr lang="en-GB" altLang="en-US" sz="2200" smtClean="0"/>
              <a:t>A set of related inputs is counted as one input.</a:t>
            </a:r>
            <a:endParaRPr lang="en-GB" altLang="en-US" sz="2200" u="sng" smtClean="0">
              <a:solidFill>
                <a:srgbClr val="0000FF"/>
              </a:solidFill>
            </a:endParaRPr>
          </a:p>
          <a:p>
            <a:pPr>
              <a:spcBef>
                <a:spcPts val="613"/>
              </a:spcBef>
            </a:pPr>
            <a:r>
              <a:rPr lang="en-GB" altLang="en-US" sz="2200" u="sng" smtClean="0">
                <a:solidFill>
                  <a:srgbClr val="0000FF"/>
                </a:solidFill>
              </a:rPr>
              <a:t>Output:</a:t>
            </a:r>
            <a:r>
              <a:rPr lang="en-GB" altLang="en-US" sz="2200" smtClean="0"/>
              <a:t> </a:t>
            </a:r>
          </a:p>
          <a:p>
            <a:pPr lvl="1">
              <a:spcBef>
                <a:spcPts val="525"/>
              </a:spcBef>
            </a:pPr>
            <a:r>
              <a:rPr lang="en-GB" altLang="en-US" sz="2200" smtClean="0"/>
              <a:t>A set of related outputs is counted as one output.</a:t>
            </a:r>
          </a:p>
          <a:p>
            <a:pPr>
              <a:spcBef>
                <a:spcPts val="613"/>
              </a:spcBef>
            </a:pPr>
            <a:r>
              <a:rPr lang="en-GB" altLang="en-US" sz="2200" u="sng" smtClean="0">
                <a:solidFill>
                  <a:srgbClr val="0000FF"/>
                </a:solidFill>
              </a:rPr>
              <a:t>Inquiries:</a:t>
            </a:r>
            <a:r>
              <a:rPr lang="en-GB" altLang="en-US" sz="2200" smtClean="0"/>
              <a:t> </a:t>
            </a:r>
          </a:p>
          <a:p>
            <a:pPr lvl="1">
              <a:spcBef>
                <a:spcPts val="525"/>
              </a:spcBef>
            </a:pPr>
            <a:r>
              <a:rPr lang="en-GB" altLang="en-US" sz="2200" smtClean="0"/>
              <a:t>Each user query type is counted.</a:t>
            </a:r>
          </a:p>
          <a:p>
            <a:pPr>
              <a:spcBef>
                <a:spcPts val="613"/>
              </a:spcBef>
            </a:pPr>
            <a:r>
              <a:rPr lang="en-GB" altLang="en-US" sz="2200" u="sng" smtClean="0">
                <a:solidFill>
                  <a:srgbClr val="0000FF"/>
                </a:solidFill>
              </a:rPr>
              <a:t>Files:</a:t>
            </a:r>
            <a:r>
              <a:rPr lang="en-GB" altLang="en-US" sz="2200" smtClean="0"/>
              <a:t> </a:t>
            </a:r>
          </a:p>
          <a:p>
            <a:pPr lvl="1">
              <a:spcBef>
                <a:spcPts val="525"/>
              </a:spcBef>
            </a:pPr>
            <a:r>
              <a:rPr lang="en-GB" altLang="en-US" sz="2200" smtClean="0"/>
              <a:t>Files are logically related data and thus can be data structures or physical files.</a:t>
            </a:r>
          </a:p>
          <a:p>
            <a:pPr>
              <a:spcBef>
                <a:spcPts val="613"/>
              </a:spcBef>
            </a:pPr>
            <a:r>
              <a:rPr lang="en-GB" altLang="en-US" sz="2200" u="sng" smtClean="0">
                <a:solidFill>
                  <a:srgbClr val="0000FF"/>
                </a:solidFill>
              </a:rPr>
              <a:t>Interface:</a:t>
            </a:r>
            <a:r>
              <a:rPr lang="en-GB" altLang="en-US" sz="2200" smtClean="0"/>
              <a:t> </a:t>
            </a:r>
          </a:p>
          <a:p>
            <a:pPr lvl="1">
              <a:spcBef>
                <a:spcPts val="525"/>
              </a:spcBef>
            </a:pPr>
            <a:r>
              <a:rPr lang="en-GB" altLang="en-US" sz="2200" smtClean="0"/>
              <a:t>Data transfer to other systems.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noChangeArrowheads="1"/>
          </p:cNvSpPr>
          <p:nvPr>
            <p:ph type="title"/>
          </p:nvPr>
        </p:nvSpPr>
        <p:spPr/>
        <p:txBody>
          <a:bodyPr/>
          <a:lstStyle/>
          <a:p>
            <a:r>
              <a:rPr lang="en-IN" altLang="en-US" smtClean="0"/>
              <a:t>Question</a:t>
            </a:r>
          </a:p>
        </p:txBody>
      </p:sp>
      <p:sp>
        <p:nvSpPr>
          <p:cNvPr id="3" name="Content Placeholder 2"/>
          <p:cNvSpPr>
            <a:spLocks noGrp="1"/>
          </p:cNvSpPr>
          <p:nvPr>
            <p:ph idx="1"/>
          </p:nvPr>
        </p:nvSpPr>
        <p:spPr/>
        <p:txBody>
          <a:bodyPr/>
          <a:lstStyle/>
          <a:p>
            <a:pPr>
              <a:buFont typeface="Monotype Sorts" pitchFamily="2" charset="2"/>
              <a:buChar char="z"/>
              <a:defRPr/>
            </a:pPr>
            <a:r>
              <a:rPr lang="en-IN" dirty="0"/>
              <a:t>Which factor we have to evaluate first to estimate efforts of the software project?</a:t>
            </a:r>
          </a:p>
          <a:p>
            <a:pPr marL="514350" indent="-514350">
              <a:buFont typeface="Monotype Sorts" pitchFamily="2" charset="2"/>
              <a:buAutoNum type="alphaLcParenR"/>
              <a:defRPr/>
            </a:pPr>
            <a:r>
              <a:rPr lang="en-IN" dirty="0"/>
              <a:t>Cost Estimation</a:t>
            </a:r>
          </a:p>
          <a:p>
            <a:pPr marL="514350" indent="-514350">
              <a:buFont typeface="Monotype Sorts" pitchFamily="2" charset="2"/>
              <a:buAutoNum type="alphaLcParenR"/>
              <a:defRPr/>
            </a:pPr>
            <a:r>
              <a:rPr lang="en-IN" dirty="0"/>
              <a:t>Duration Estimation</a:t>
            </a:r>
          </a:p>
          <a:p>
            <a:pPr marL="514350" indent="-514350">
              <a:buFont typeface="Monotype Sorts" pitchFamily="2" charset="2"/>
              <a:buAutoNum type="alphaLcParenR"/>
              <a:defRPr/>
            </a:pPr>
            <a:r>
              <a:rPr lang="en-IN" dirty="0"/>
              <a:t>Size Estimation</a:t>
            </a:r>
          </a:p>
          <a:p>
            <a:pPr marL="514350" indent="-514350">
              <a:buFont typeface="Monotype Sorts" pitchFamily="2" charset="2"/>
              <a:buAutoNum type="alphaLcParenR"/>
              <a:defRPr/>
            </a:pPr>
            <a:r>
              <a:rPr lang="en-IN" dirty="0"/>
              <a:t>Staffing Estimation</a:t>
            </a:r>
          </a:p>
          <a:p>
            <a:pPr marL="514350" indent="-514350">
              <a:buFont typeface="Monotype Sorts" pitchFamily="2" charset="2"/>
              <a:buAutoNum type="alphaLcParenR"/>
              <a:defRPr/>
            </a:pPr>
            <a:endParaRPr lang="en-IN" dirty="0"/>
          </a:p>
          <a:p>
            <a:pPr marL="514350" indent="-514350">
              <a:buFont typeface="Monotype Sorts" pitchFamily="2" charset="2"/>
              <a:buAutoNum type="alphaLcParenR"/>
              <a:defRPr/>
            </a:pPr>
            <a:endParaRPr lang="en-IN" dirty="0"/>
          </a:p>
        </p:txBody>
      </p:sp>
      <p:sp>
        <p:nvSpPr>
          <p:cNvPr id="54276" name="Slide Number Placeholder 3"/>
          <p:cNvSpPr>
            <a:spLocks noGrp="1" noChangeArrowheads="1"/>
          </p:cNvSpPr>
          <p:nvPr>
            <p:ph type="sldNum" sz="quarter" idx="12"/>
          </p:nvPr>
        </p:nvSpPr>
        <p:spPr>
          <a:noFill/>
          <a:ln>
            <a:miter lim="800000"/>
            <a:headEnd/>
            <a:tailEnd/>
          </a:ln>
        </p:spPr>
        <p:txBody>
          <a:bodyPr/>
          <a:lstStyle/>
          <a:p>
            <a:fld id="{5F09CCAF-E3E9-4A76-AB0B-3CCE7C7BC012}" type="slidenum">
              <a:rPr lang="en-US" altLang="en-US" smtClean="0"/>
              <a:pPr/>
              <a:t>49</a:t>
            </a:fld>
            <a:endParaRPr lang="en-US" altLang="en-US"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p:txBody>
          <a:bodyPr/>
          <a:lstStyle/>
          <a:p>
            <a:r>
              <a:rPr lang="en-US" b="1" smtClean="0"/>
              <a:t>Monitoring and Controlling</a:t>
            </a:r>
            <a:r>
              <a:rPr lang="en-US" smtClean="0"/>
              <a:t>: Tracking project progress, identifying and addressing issues, and managing changes to the project scope, schedule, and budget.</a:t>
            </a:r>
          </a:p>
          <a:p>
            <a:r>
              <a:rPr lang="en-US" b="1" smtClean="0"/>
              <a:t>Closing</a:t>
            </a:r>
            <a:r>
              <a:rPr lang="en-US" smtClean="0"/>
              <a:t>: Finalizing all project activities, delivering the final product or service to the customer, and obtaining formal acceptance and closure.</a:t>
            </a:r>
          </a:p>
          <a:p>
            <a:endParaRPr lang="en-US" smtClean="0"/>
          </a:p>
          <a:p>
            <a:endParaRPr lang="en-US" smtClean="0"/>
          </a:p>
        </p:txBody>
      </p:sp>
      <p:sp>
        <p:nvSpPr>
          <p:cNvPr id="7171" name="Slide Number Placeholder 3"/>
          <p:cNvSpPr>
            <a:spLocks noGrp="1"/>
          </p:cNvSpPr>
          <p:nvPr>
            <p:ph type="sldNum" sz="quarter" idx="12"/>
          </p:nvPr>
        </p:nvSpPr>
        <p:spPr>
          <a:noFill/>
          <a:ln>
            <a:miter lim="800000"/>
            <a:headEnd/>
            <a:tailEnd/>
          </a:ln>
        </p:spPr>
        <p:txBody>
          <a:bodyPr/>
          <a:lstStyle/>
          <a:p>
            <a:fld id="{9D2FC21F-5479-4A0A-BF12-54A79F60F544}" type="slidenum">
              <a:rPr lang="en-US" altLang="en-US" smtClean="0"/>
              <a:pPr/>
              <a:t>5</a:t>
            </a:fld>
            <a:endParaRPr lang="en-US" altLang="en-US"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p:cNvSpPr>
            <a:spLocks noGrp="1"/>
          </p:cNvSpPr>
          <p:nvPr>
            <p:ph idx="1"/>
          </p:nvPr>
        </p:nvSpPr>
        <p:spPr/>
        <p:txBody>
          <a:bodyPr/>
          <a:lstStyle/>
          <a:p>
            <a:r>
              <a:rPr lang="en-US" u="sng" smtClean="0">
                <a:hlinkClick r:id="rId2"/>
              </a:rPr>
              <a:t>Function Point (FP)</a:t>
            </a:r>
            <a:r>
              <a:rPr lang="en-US" smtClean="0"/>
              <a:t> is an element of software development which helps to approximate the cost of development early in the process. It may measures functionality from user’s point of view.</a:t>
            </a:r>
          </a:p>
        </p:txBody>
      </p:sp>
      <p:sp>
        <p:nvSpPr>
          <p:cNvPr id="55299" name="Slide Number Placeholder 3"/>
          <p:cNvSpPr>
            <a:spLocks noGrp="1"/>
          </p:cNvSpPr>
          <p:nvPr>
            <p:ph type="sldNum" sz="quarter" idx="12"/>
          </p:nvPr>
        </p:nvSpPr>
        <p:spPr>
          <a:noFill/>
          <a:ln>
            <a:miter lim="800000"/>
            <a:headEnd/>
            <a:tailEnd/>
          </a:ln>
        </p:spPr>
        <p:txBody>
          <a:bodyPr/>
          <a:lstStyle/>
          <a:p>
            <a:fld id="{0F6DE7EE-DAC7-42F5-9185-A7E9B98D6216}" type="slidenum">
              <a:rPr lang="en-US" altLang="en-US" smtClean="0"/>
              <a:pPr/>
              <a:t>50</a:t>
            </a:fld>
            <a:endParaRPr lang="en-US" altLang="en-US"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IN" altLang="en-US" b="1" smtClean="0">
                <a:solidFill>
                  <a:schemeClr val="tx1"/>
                </a:solidFill>
                <a:latin typeface="Tahoma-Bold"/>
              </a:rPr>
              <a:t>Function point (FP) metric computation</a:t>
            </a:r>
            <a:endParaRPr lang="en-US" smtClean="0"/>
          </a:p>
        </p:txBody>
      </p:sp>
      <p:sp>
        <p:nvSpPr>
          <p:cNvPr id="56323" name="Content Placeholder 2"/>
          <p:cNvSpPr>
            <a:spLocks noGrp="1"/>
          </p:cNvSpPr>
          <p:nvPr>
            <p:ph idx="1"/>
          </p:nvPr>
        </p:nvSpPr>
        <p:spPr/>
        <p:txBody>
          <a:bodyPr/>
          <a:lstStyle/>
          <a:p>
            <a:r>
              <a:rPr lang="en-IN" altLang="en-US" smtClean="0"/>
              <a:t>FP = UFP*TCF</a:t>
            </a:r>
          </a:p>
          <a:p>
            <a:endParaRPr lang="en-IN" altLang="en-US" smtClean="0"/>
          </a:p>
          <a:p>
            <a:r>
              <a:rPr lang="en-US" altLang="en-US" smtClean="0"/>
              <a:t>Unadjusted function points (UFP)</a:t>
            </a:r>
          </a:p>
          <a:p>
            <a:r>
              <a:rPr lang="en-US" altLang="en-US" smtClean="0"/>
              <a:t>Technical Complexity Factor (TCF)/ </a:t>
            </a:r>
            <a:r>
              <a:rPr lang="en-US" smtClean="0"/>
              <a:t>Complexity Adjustment Factor (CAF)</a:t>
            </a:r>
            <a:endParaRPr lang="en-IN" altLang="en-US" smtClean="0"/>
          </a:p>
          <a:p>
            <a:endParaRPr lang="en-US" smtClean="0"/>
          </a:p>
        </p:txBody>
      </p:sp>
      <p:sp>
        <p:nvSpPr>
          <p:cNvPr id="56324" name="Slide Number Placeholder 3"/>
          <p:cNvSpPr>
            <a:spLocks noGrp="1"/>
          </p:cNvSpPr>
          <p:nvPr>
            <p:ph type="sldNum" sz="quarter" idx="12"/>
          </p:nvPr>
        </p:nvSpPr>
        <p:spPr>
          <a:noFill/>
          <a:ln>
            <a:miter lim="800000"/>
            <a:headEnd/>
            <a:tailEnd/>
          </a:ln>
        </p:spPr>
        <p:txBody>
          <a:bodyPr/>
          <a:lstStyle/>
          <a:p>
            <a:fld id="{A25B41BA-7E5F-4784-8797-865E1A9175BF}" type="slidenum">
              <a:rPr lang="en-US" altLang="en-US" smtClean="0"/>
              <a:pPr/>
              <a:t>51</a:t>
            </a:fld>
            <a:endParaRPr lang="en-US" altLang="en-US"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p:cNvSpPr>
            <a:spLocks noGrp="1"/>
          </p:cNvSpPr>
          <p:nvPr>
            <p:ph idx="1"/>
          </p:nvPr>
        </p:nvSpPr>
        <p:spPr>
          <a:xfrm>
            <a:off x="357188" y="0"/>
            <a:ext cx="8178800" cy="4171950"/>
          </a:xfrm>
        </p:spPr>
        <p:txBody>
          <a:bodyPr/>
          <a:lstStyle/>
          <a:p>
            <a:r>
              <a:rPr lang="en-US" b="1" smtClean="0"/>
              <a:t>Step-1:</a:t>
            </a:r>
          </a:p>
          <a:p>
            <a:r>
              <a:rPr lang="en-US" smtClean="0"/>
              <a:t>F = 14 * scale </a:t>
            </a:r>
          </a:p>
          <a:p>
            <a:pPr>
              <a:buFont typeface="Monotype Sorts" pitchFamily="1" charset="2"/>
              <a:buNone/>
            </a:pPr>
            <a:r>
              <a:rPr lang="en-US" smtClean="0"/>
              <a:t>As CAF = 0.65 + ( 0.01 * F )</a:t>
            </a:r>
          </a:p>
          <a:p>
            <a:r>
              <a:rPr lang="en-US" sz="2400" smtClean="0"/>
              <a:t>Scale varies from 0 to 5 according to character of Complexity Adjustment Factor (CAF). </a:t>
            </a:r>
          </a:p>
          <a:p>
            <a:pPr>
              <a:buFont typeface="Monotype Sorts" pitchFamily="1" charset="2"/>
              <a:buNone/>
            </a:pPr>
            <a:r>
              <a:rPr lang="en-US" sz="2000" smtClean="0"/>
              <a:t>Below table shows scale:</a:t>
            </a:r>
          </a:p>
          <a:p>
            <a:r>
              <a:rPr lang="en-US" sz="2000" smtClean="0"/>
              <a:t>0 - No Influence </a:t>
            </a:r>
          </a:p>
          <a:p>
            <a:r>
              <a:rPr lang="en-US" sz="2000" smtClean="0"/>
              <a:t>1 - Incidental </a:t>
            </a:r>
          </a:p>
          <a:p>
            <a:r>
              <a:rPr lang="en-US" sz="2000" smtClean="0"/>
              <a:t>2 - Moderate </a:t>
            </a:r>
          </a:p>
          <a:p>
            <a:r>
              <a:rPr lang="en-US" sz="2000" smtClean="0"/>
              <a:t>3 - Average </a:t>
            </a:r>
          </a:p>
          <a:p>
            <a:r>
              <a:rPr lang="en-US" sz="2000" smtClean="0"/>
              <a:t>4 - Significant </a:t>
            </a:r>
          </a:p>
          <a:p>
            <a:r>
              <a:rPr lang="en-US" sz="2000" smtClean="0"/>
              <a:t>5 - Essential </a:t>
            </a:r>
          </a:p>
          <a:p>
            <a:endParaRPr lang="en-US" sz="2000" smtClean="0"/>
          </a:p>
        </p:txBody>
      </p:sp>
      <p:sp>
        <p:nvSpPr>
          <p:cNvPr id="57347" name="Slide Number Placeholder 3"/>
          <p:cNvSpPr>
            <a:spLocks noGrp="1"/>
          </p:cNvSpPr>
          <p:nvPr>
            <p:ph type="sldNum" sz="quarter" idx="12"/>
          </p:nvPr>
        </p:nvSpPr>
        <p:spPr>
          <a:noFill/>
          <a:ln>
            <a:miter lim="800000"/>
            <a:headEnd/>
            <a:tailEnd/>
          </a:ln>
        </p:spPr>
        <p:txBody>
          <a:bodyPr/>
          <a:lstStyle/>
          <a:p>
            <a:fld id="{55789C43-D90B-4CBF-8234-C18C8CEB5477}" type="slidenum">
              <a:rPr lang="en-US" altLang="en-US" smtClean="0"/>
              <a:pPr/>
              <a:t>52</a:t>
            </a:fld>
            <a:endParaRPr lang="en-US" altLang="en-US"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p:cNvSpPr>
            <a:spLocks noGrp="1"/>
          </p:cNvSpPr>
          <p:nvPr>
            <p:ph idx="1"/>
          </p:nvPr>
        </p:nvSpPr>
        <p:spPr/>
        <p:txBody>
          <a:bodyPr/>
          <a:lstStyle/>
          <a:p>
            <a:r>
              <a:rPr lang="en-US" b="1" smtClean="0"/>
              <a:t>Step-2:</a:t>
            </a:r>
            <a:r>
              <a:rPr lang="en-US" smtClean="0"/>
              <a:t> Calculate Complexity Adjustment Factor (CAF).</a:t>
            </a:r>
          </a:p>
          <a:p>
            <a:endParaRPr lang="en-US" smtClean="0"/>
          </a:p>
          <a:p>
            <a:r>
              <a:rPr lang="en-US" smtClean="0"/>
              <a:t>CAF = 0.65 + ( 0.01 * F )</a:t>
            </a:r>
          </a:p>
          <a:p>
            <a:endParaRPr lang="en-US" smtClean="0"/>
          </a:p>
        </p:txBody>
      </p:sp>
      <p:sp>
        <p:nvSpPr>
          <p:cNvPr id="58371" name="Slide Number Placeholder 3"/>
          <p:cNvSpPr>
            <a:spLocks noGrp="1"/>
          </p:cNvSpPr>
          <p:nvPr>
            <p:ph type="sldNum" sz="quarter" idx="12"/>
          </p:nvPr>
        </p:nvSpPr>
        <p:spPr>
          <a:noFill/>
          <a:ln>
            <a:miter lim="800000"/>
            <a:headEnd/>
            <a:tailEnd/>
          </a:ln>
        </p:spPr>
        <p:txBody>
          <a:bodyPr/>
          <a:lstStyle/>
          <a:p>
            <a:fld id="{EF043927-0B5C-44C8-8277-DC0DC64FB8A4}" type="slidenum">
              <a:rPr lang="en-US" altLang="en-US" smtClean="0"/>
              <a:pPr/>
              <a:t>53</a:t>
            </a:fld>
            <a:endParaRPr lang="en-US" altLang="en-US"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p:cNvSpPr>
            <a:spLocks noGrp="1"/>
          </p:cNvSpPr>
          <p:nvPr>
            <p:ph idx="1"/>
          </p:nvPr>
        </p:nvSpPr>
        <p:spPr>
          <a:xfrm>
            <a:off x="457200" y="214313"/>
            <a:ext cx="8178800" cy="5843587"/>
          </a:xfrm>
        </p:spPr>
        <p:txBody>
          <a:bodyPr/>
          <a:lstStyle/>
          <a:p>
            <a:r>
              <a:rPr lang="en-US" b="1" smtClean="0"/>
              <a:t>Step-3:</a:t>
            </a:r>
            <a:r>
              <a:rPr lang="en-US" smtClean="0"/>
              <a:t> Calculate Unadjusted Function Point (UFP).</a:t>
            </a:r>
          </a:p>
          <a:p>
            <a:endParaRPr lang="en-US" smtClean="0"/>
          </a:p>
          <a:p>
            <a:r>
              <a:rPr lang="en-US" smtClean="0"/>
              <a:t>TABLE (Required)</a:t>
            </a:r>
          </a:p>
          <a:p>
            <a:endParaRPr lang="en-US" smtClean="0"/>
          </a:p>
          <a:p>
            <a:endParaRPr lang="en-US" smtClean="0"/>
          </a:p>
        </p:txBody>
      </p:sp>
      <p:sp>
        <p:nvSpPr>
          <p:cNvPr id="59395" name="Slide Number Placeholder 3"/>
          <p:cNvSpPr>
            <a:spLocks noGrp="1"/>
          </p:cNvSpPr>
          <p:nvPr>
            <p:ph type="sldNum" sz="quarter" idx="12"/>
          </p:nvPr>
        </p:nvSpPr>
        <p:spPr>
          <a:noFill/>
          <a:ln>
            <a:miter lim="800000"/>
            <a:headEnd/>
            <a:tailEnd/>
          </a:ln>
        </p:spPr>
        <p:txBody>
          <a:bodyPr/>
          <a:lstStyle/>
          <a:p>
            <a:fld id="{E0A924D6-BB61-4745-BFDA-A08E1A97B5F4}" type="slidenum">
              <a:rPr lang="en-US" altLang="en-US" smtClean="0"/>
              <a:pPr/>
              <a:t>54</a:t>
            </a:fld>
            <a:endParaRPr lang="en-US" altLang="en-US" smtClean="0"/>
          </a:p>
        </p:txBody>
      </p:sp>
      <p:pic>
        <p:nvPicPr>
          <p:cNvPr id="59396" name="Picture 5"/>
          <p:cNvPicPr>
            <a:picLocks noChangeAspect="1" noChangeArrowheads="1"/>
          </p:cNvPicPr>
          <p:nvPr/>
        </p:nvPicPr>
        <p:blipFill>
          <a:blip r:embed="rId2"/>
          <a:srcRect/>
          <a:stretch>
            <a:fillRect/>
          </a:stretch>
        </p:blipFill>
        <p:spPr bwMode="auto">
          <a:xfrm>
            <a:off x="857250" y="2643188"/>
            <a:ext cx="7397750" cy="2519362"/>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p:cNvSpPr>
          <p:nvPr>
            <p:ph idx="1"/>
          </p:nvPr>
        </p:nvSpPr>
        <p:spPr/>
        <p:txBody>
          <a:bodyPr/>
          <a:lstStyle/>
          <a:p>
            <a:r>
              <a:rPr lang="en-US" altLang="en-US" smtClean="0"/>
              <a:t>The unadjusted function points (UFP) for average case is computed as the weighted sum of five characteristics of a product as shown in the following expression.</a:t>
            </a:r>
          </a:p>
          <a:p>
            <a:r>
              <a:rPr lang="en-US" altLang="en-US" smtClean="0">
                <a:latin typeface="CourierNewPSMT"/>
              </a:rPr>
              <a:t>UFP = (Number of inputs)*4 + (Number of outputs)*5 + (Number of inquiries)*4 + (Number of files)*10 + </a:t>
            </a:r>
            <a:r>
              <a:rPr lang="en-IN" altLang="en-US" smtClean="0">
                <a:latin typeface="CourierNewPSMT"/>
              </a:rPr>
              <a:t>(Number of interfaces)*7</a:t>
            </a:r>
            <a:endParaRPr lang="en-IN" altLang="en-US" smtClean="0"/>
          </a:p>
          <a:p>
            <a:endParaRPr lang="en-US" smtClean="0"/>
          </a:p>
        </p:txBody>
      </p:sp>
      <p:sp>
        <p:nvSpPr>
          <p:cNvPr id="60419" name="Slide Number Placeholder 3"/>
          <p:cNvSpPr>
            <a:spLocks noGrp="1"/>
          </p:cNvSpPr>
          <p:nvPr>
            <p:ph type="sldNum" sz="quarter" idx="12"/>
          </p:nvPr>
        </p:nvSpPr>
        <p:spPr>
          <a:noFill/>
          <a:ln>
            <a:miter lim="800000"/>
            <a:headEnd/>
            <a:tailEnd/>
          </a:ln>
        </p:spPr>
        <p:txBody>
          <a:bodyPr/>
          <a:lstStyle/>
          <a:p>
            <a:fld id="{3A20030B-5747-4D3E-BFF8-40F96C1AEED9}" type="slidenum">
              <a:rPr lang="en-US" altLang="en-US" smtClean="0"/>
              <a:pPr/>
              <a:t>55</a:t>
            </a:fld>
            <a:endParaRPr lang="en-US" altLang="en-US"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p:cNvSpPr>
            <a:spLocks noGrp="1"/>
          </p:cNvSpPr>
          <p:nvPr>
            <p:ph idx="1"/>
          </p:nvPr>
        </p:nvSpPr>
        <p:spPr/>
        <p:txBody>
          <a:bodyPr/>
          <a:lstStyle/>
          <a:p>
            <a:r>
              <a:rPr lang="en-US" smtClean="0"/>
              <a:t>Multiply each individual function point to corresponding values in TABLE.</a:t>
            </a:r>
          </a:p>
          <a:p>
            <a:endParaRPr lang="en-US" smtClean="0"/>
          </a:p>
          <a:p>
            <a:r>
              <a:rPr lang="en-US" b="1" smtClean="0"/>
              <a:t>Step-4:</a:t>
            </a:r>
            <a:r>
              <a:rPr lang="en-US" smtClean="0"/>
              <a:t> Calculate Function Point.FP = UFP * CAF</a:t>
            </a:r>
          </a:p>
          <a:p>
            <a:endParaRPr lang="en-US" smtClean="0"/>
          </a:p>
        </p:txBody>
      </p:sp>
      <p:sp>
        <p:nvSpPr>
          <p:cNvPr id="61443" name="Slide Number Placeholder 3"/>
          <p:cNvSpPr>
            <a:spLocks noGrp="1"/>
          </p:cNvSpPr>
          <p:nvPr>
            <p:ph type="sldNum" sz="quarter" idx="12"/>
          </p:nvPr>
        </p:nvSpPr>
        <p:spPr>
          <a:noFill/>
          <a:ln>
            <a:miter lim="800000"/>
            <a:headEnd/>
            <a:tailEnd/>
          </a:ln>
        </p:spPr>
        <p:txBody>
          <a:bodyPr/>
          <a:lstStyle/>
          <a:p>
            <a:fld id="{6F46CD85-BFDE-4DF7-BDB1-BAB8187767C7}" type="slidenum">
              <a:rPr lang="en-US" altLang="en-US" smtClean="0"/>
              <a:pPr/>
              <a:t>56</a:t>
            </a:fld>
            <a:endParaRPr lang="en-US" altLang="en-US"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p:nvPr>
        </p:nvSpPr>
        <p:spPr/>
        <p:txBody>
          <a:bodyPr/>
          <a:lstStyle/>
          <a:p>
            <a:r>
              <a:rPr lang="en-IN" altLang="en-US" smtClean="0"/>
              <a:t>Question</a:t>
            </a:r>
          </a:p>
        </p:txBody>
      </p:sp>
      <p:sp>
        <p:nvSpPr>
          <p:cNvPr id="3" name="Content Placeholder 2"/>
          <p:cNvSpPr>
            <a:spLocks noGrp="1"/>
          </p:cNvSpPr>
          <p:nvPr>
            <p:ph idx="1"/>
          </p:nvPr>
        </p:nvSpPr>
        <p:spPr/>
        <p:txBody>
          <a:bodyPr/>
          <a:lstStyle/>
          <a:p>
            <a:pPr>
              <a:buFont typeface="Monotype Sorts" pitchFamily="2" charset="2"/>
              <a:buChar char="z"/>
              <a:defRPr/>
            </a:pPr>
            <a:r>
              <a:rPr lang="en-IN" dirty="0"/>
              <a:t>How many steps are there to estimate the Function Point?</a:t>
            </a:r>
          </a:p>
          <a:p>
            <a:pPr marL="514350" indent="-514350">
              <a:buFont typeface="Monotype Sorts" pitchFamily="2" charset="2"/>
              <a:buAutoNum type="alphaLcParenR"/>
              <a:defRPr/>
            </a:pPr>
            <a:r>
              <a:rPr lang="en-IN" dirty="0"/>
              <a:t>2</a:t>
            </a:r>
          </a:p>
          <a:p>
            <a:pPr marL="514350" indent="-514350">
              <a:buFont typeface="Monotype Sorts" pitchFamily="2" charset="2"/>
              <a:buAutoNum type="alphaLcParenR"/>
              <a:defRPr/>
            </a:pPr>
            <a:r>
              <a:rPr lang="en-IN" dirty="0"/>
              <a:t>3</a:t>
            </a:r>
          </a:p>
          <a:p>
            <a:pPr marL="514350" indent="-514350">
              <a:buFont typeface="Monotype Sorts" pitchFamily="2" charset="2"/>
              <a:buAutoNum type="alphaLcParenR"/>
              <a:defRPr/>
            </a:pPr>
            <a:r>
              <a:rPr lang="en-IN" dirty="0"/>
              <a:t>5</a:t>
            </a:r>
          </a:p>
          <a:p>
            <a:pPr marL="514350" indent="-514350">
              <a:buFont typeface="Monotype Sorts" pitchFamily="2" charset="2"/>
              <a:buAutoNum type="alphaLcParenR"/>
              <a:defRPr/>
            </a:pPr>
            <a:r>
              <a:rPr lang="en-IN" dirty="0"/>
              <a:t>6</a:t>
            </a:r>
          </a:p>
        </p:txBody>
      </p:sp>
      <p:sp>
        <p:nvSpPr>
          <p:cNvPr id="62468" name="Slide Number Placeholder 3"/>
          <p:cNvSpPr>
            <a:spLocks noGrp="1" noChangeArrowheads="1"/>
          </p:cNvSpPr>
          <p:nvPr>
            <p:ph type="sldNum" sz="quarter" idx="12"/>
          </p:nvPr>
        </p:nvSpPr>
        <p:spPr>
          <a:noFill/>
          <a:ln>
            <a:miter lim="800000"/>
            <a:headEnd/>
            <a:tailEnd/>
          </a:ln>
        </p:spPr>
        <p:txBody>
          <a:bodyPr/>
          <a:lstStyle/>
          <a:p>
            <a:fld id="{C768CE48-3BBD-4FCF-A024-3EA4206478F3}" type="slidenum">
              <a:rPr lang="en-US" altLang="en-US" smtClean="0"/>
              <a:pPr/>
              <a:t>57</a:t>
            </a:fld>
            <a:endParaRPr lang="en-US" altLang="en-US"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noChangeArrowheads="1"/>
          </p:cNvSpPr>
          <p:nvPr>
            <p:ph type="sldNum" sz="quarter" idx="12"/>
          </p:nvPr>
        </p:nvSpPr>
        <p:spPr>
          <a:xfrm>
            <a:off x="457200" y="6356350"/>
            <a:ext cx="2133600" cy="365125"/>
          </a:xfrm>
          <a:noFill/>
          <a:ln>
            <a:miter lim="800000"/>
            <a:headEnd/>
            <a:tailEnd/>
          </a:ln>
        </p:spPr>
        <p:txBody>
          <a:bodyPr/>
          <a:lstStyle/>
          <a:p>
            <a:pPr algn="l">
              <a:spcBef>
                <a:spcPct val="0"/>
              </a:spcBef>
            </a:pPr>
            <a:fld id="{CE11F0B8-791D-41B2-882D-70D3FBC473D7}" type="slidenum">
              <a:rPr lang="en-GB" altLang="en-US" sz="1200" smtClean="0">
                <a:solidFill>
                  <a:srgbClr val="B5A788"/>
                </a:solidFill>
                <a:latin typeface="Times New Roman" pitchFamily="18" charset="0"/>
              </a:rPr>
              <a:pPr algn="l">
                <a:spcBef>
                  <a:spcPct val="0"/>
                </a:spcBef>
              </a:pPr>
              <a:t>58</a:t>
            </a:fld>
            <a:endParaRPr lang="en-GB" altLang="en-US" sz="1200" smtClean="0">
              <a:solidFill>
                <a:srgbClr val="B5A788"/>
              </a:solidFill>
              <a:latin typeface="Times New Roman" pitchFamily="18" charset="0"/>
            </a:endParaRPr>
          </a:p>
        </p:txBody>
      </p:sp>
      <p:sp>
        <p:nvSpPr>
          <p:cNvPr id="26630" name="Text Box 6"/>
          <p:cNvSpPr txBox="1">
            <a:spLocks noChangeArrowheads="1"/>
          </p:cNvSpPr>
          <p:nvPr/>
        </p:nvSpPr>
        <p:spPr bwMode="auto">
          <a:xfrm>
            <a:off x="304800" y="1385888"/>
            <a:ext cx="8382000" cy="519112"/>
          </a:xfrm>
          <a:prstGeom prst="rect">
            <a:avLst/>
          </a:prstGeom>
          <a:noFill/>
          <a:ln w="9525">
            <a:noFill/>
            <a:miter lim="800000"/>
            <a:headEnd/>
            <a:tailEnd/>
          </a:ln>
        </p:spPr>
        <p:txBody>
          <a:bodyPr>
            <a:spAutoFit/>
          </a:bodyPr>
          <a:lstStyle/>
          <a:p>
            <a:pPr algn="just" eaLnBrk="1" hangingPunct="1">
              <a:spcBef>
                <a:spcPct val="50000"/>
              </a:spcBef>
            </a:pPr>
            <a:r>
              <a:rPr lang="en-US" altLang="en-US" sz="2800">
                <a:latin typeface="Calibri" pitchFamily="34" charset="0"/>
              </a:rPr>
              <a:t>Example: 4.1</a:t>
            </a:r>
            <a:endParaRPr lang="en-GB" altLang="en-US" sz="2800">
              <a:latin typeface="Calibri" pitchFamily="34" charset="0"/>
            </a:endParaRPr>
          </a:p>
        </p:txBody>
      </p:sp>
      <p:sp>
        <p:nvSpPr>
          <p:cNvPr id="26631" name="Text Box 7"/>
          <p:cNvSpPr txBox="1">
            <a:spLocks noChangeArrowheads="1"/>
          </p:cNvSpPr>
          <p:nvPr/>
        </p:nvSpPr>
        <p:spPr bwMode="auto">
          <a:xfrm>
            <a:off x="228600" y="2133600"/>
            <a:ext cx="8610600" cy="3914775"/>
          </a:xfrm>
          <a:prstGeom prst="rect">
            <a:avLst/>
          </a:prstGeom>
          <a:noFill/>
          <a:ln w="9525">
            <a:noFill/>
            <a:miter lim="800000"/>
            <a:headEnd/>
            <a:tailEnd/>
          </a:ln>
        </p:spPr>
        <p:txBody>
          <a:bodyPr>
            <a:spAutoFit/>
          </a:bodyPr>
          <a:lstStyle/>
          <a:p>
            <a:pPr algn="just" eaLnBrk="1" hangingPunct="1">
              <a:lnSpc>
                <a:spcPct val="90000"/>
              </a:lnSpc>
              <a:spcBef>
                <a:spcPct val="50000"/>
              </a:spcBef>
            </a:pPr>
            <a:r>
              <a:rPr lang="en-US" altLang="en-US" sz="2600">
                <a:solidFill>
                  <a:srgbClr val="660066"/>
                </a:solidFill>
                <a:latin typeface="Calibri" pitchFamily="34" charset="0"/>
              </a:rPr>
              <a:t>Consider a </a:t>
            </a:r>
            <a:r>
              <a:rPr lang="en-US" altLang="en-US">
                <a:solidFill>
                  <a:srgbClr val="660066"/>
                </a:solidFill>
                <a:latin typeface="Calibri" pitchFamily="34" charset="0"/>
              </a:rPr>
              <a:t>project with the following functional units:</a:t>
            </a:r>
          </a:p>
          <a:p>
            <a:pPr algn="just" eaLnBrk="1" hangingPunct="1">
              <a:lnSpc>
                <a:spcPct val="90000"/>
              </a:lnSpc>
              <a:spcBef>
                <a:spcPct val="50000"/>
              </a:spcBef>
            </a:pPr>
            <a:r>
              <a:rPr lang="en-US" altLang="en-US">
                <a:solidFill>
                  <a:srgbClr val="FF0000"/>
                </a:solidFill>
                <a:latin typeface="Calibri" pitchFamily="34" charset="0"/>
              </a:rPr>
              <a:t>Number of user inputs		= 50</a:t>
            </a:r>
          </a:p>
          <a:p>
            <a:pPr algn="just" eaLnBrk="1" hangingPunct="1">
              <a:lnSpc>
                <a:spcPct val="90000"/>
              </a:lnSpc>
              <a:spcBef>
                <a:spcPct val="50000"/>
              </a:spcBef>
            </a:pPr>
            <a:r>
              <a:rPr lang="en-US" altLang="en-US">
                <a:solidFill>
                  <a:srgbClr val="FF0000"/>
                </a:solidFill>
                <a:latin typeface="Calibri" pitchFamily="34" charset="0"/>
              </a:rPr>
              <a:t>Number of user outputs		= 40</a:t>
            </a:r>
          </a:p>
          <a:p>
            <a:pPr algn="just" eaLnBrk="1" hangingPunct="1">
              <a:lnSpc>
                <a:spcPct val="90000"/>
              </a:lnSpc>
              <a:spcBef>
                <a:spcPct val="50000"/>
              </a:spcBef>
            </a:pPr>
            <a:r>
              <a:rPr lang="en-US" altLang="en-US">
                <a:solidFill>
                  <a:srgbClr val="FF0000"/>
                </a:solidFill>
                <a:latin typeface="Calibri" pitchFamily="34" charset="0"/>
              </a:rPr>
              <a:t>Number of user enquiries		= 35</a:t>
            </a:r>
          </a:p>
          <a:p>
            <a:pPr algn="just" eaLnBrk="1" hangingPunct="1">
              <a:lnSpc>
                <a:spcPct val="90000"/>
              </a:lnSpc>
              <a:spcBef>
                <a:spcPct val="50000"/>
              </a:spcBef>
            </a:pPr>
            <a:r>
              <a:rPr lang="en-US" altLang="en-US">
                <a:solidFill>
                  <a:srgbClr val="FF0000"/>
                </a:solidFill>
                <a:latin typeface="Calibri" pitchFamily="34" charset="0"/>
              </a:rPr>
              <a:t>Number of user files			= 06</a:t>
            </a:r>
          </a:p>
          <a:p>
            <a:pPr algn="just" eaLnBrk="1" hangingPunct="1">
              <a:lnSpc>
                <a:spcPct val="90000"/>
              </a:lnSpc>
              <a:spcBef>
                <a:spcPct val="50000"/>
              </a:spcBef>
            </a:pPr>
            <a:r>
              <a:rPr lang="en-US" altLang="en-US">
                <a:solidFill>
                  <a:srgbClr val="FF0000"/>
                </a:solidFill>
                <a:latin typeface="Calibri" pitchFamily="34" charset="0"/>
              </a:rPr>
              <a:t>Number of external interfaces	= 04</a:t>
            </a:r>
          </a:p>
          <a:p>
            <a:pPr algn="just" eaLnBrk="1" hangingPunct="1">
              <a:lnSpc>
                <a:spcPct val="90000"/>
              </a:lnSpc>
              <a:spcBef>
                <a:spcPct val="50000"/>
              </a:spcBef>
            </a:pPr>
            <a:r>
              <a:rPr lang="en-US" altLang="en-US">
                <a:solidFill>
                  <a:srgbClr val="FF0000"/>
                </a:solidFill>
                <a:latin typeface="Calibri" pitchFamily="34" charset="0"/>
              </a:rPr>
              <a:t>Assume all complexity adjustment factors and weighting factors are average.</a:t>
            </a:r>
            <a:r>
              <a:rPr lang="en-US" altLang="en-US" sz="2600">
                <a:solidFill>
                  <a:srgbClr val="FF0000"/>
                </a:solidFill>
                <a:latin typeface="Calibri" pitchFamily="34" charset="0"/>
              </a:rPr>
              <a:t> Compute the function points for the project.</a:t>
            </a:r>
            <a:endParaRPr lang="en-GB" altLang="en-US" sz="2600">
              <a:solidFill>
                <a:srgbClr val="FF0000"/>
              </a:solidFill>
              <a:latin typeface="Calibri" pitchFamily="34" charset="0"/>
            </a:endParaRPr>
          </a:p>
        </p:txBody>
      </p:sp>
      <p:sp>
        <p:nvSpPr>
          <p:cNvPr id="26629" name="Text Box 8"/>
          <p:cNvSpPr txBox="1">
            <a:spLocks noChangeArrowheads="1"/>
          </p:cNvSpPr>
          <p:nvPr/>
        </p:nvSpPr>
        <p:spPr bwMode="auto">
          <a:xfrm>
            <a:off x="0" y="288925"/>
            <a:ext cx="8534400" cy="701675"/>
          </a:xfrm>
          <a:prstGeom prst="rect">
            <a:avLst/>
          </a:prstGeom>
          <a:noFill/>
          <a:ln>
            <a:noFill/>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defRPr/>
            </a:pPr>
            <a:r>
              <a:rPr lang="en-US" sz="4000" b="1" dirty="0">
                <a:solidFill>
                  <a:schemeClr val="tx2">
                    <a:lumMod val="75000"/>
                  </a:schemeClr>
                </a:solidFill>
                <a:latin typeface="Monotype Corsiva" pitchFamily="66" charset="0"/>
                <a:cs typeface="Times New Roman" pitchFamily="18" charset="0"/>
              </a:rPr>
              <a:t>Software Project Planning</a:t>
            </a:r>
          </a:p>
        </p:txBody>
      </p:sp>
      <p:pic>
        <p:nvPicPr>
          <p:cNvPr id="63494" name="Picture 7" descr="C:\Users\abc\Desktop\LPU_cse_load\pics\LPU_Glass_logo.jpg"/>
          <p:cNvPicPr>
            <a:picLocks noChangeAspect="1" noChangeArrowheads="1"/>
          </p:cNvPicPr>
          <p:nvPr/>
        </p:nvPicPr>
        <p:blipFill>
          <a:blip r:embed="rId3"/>
          <a:srcRect/>
          <a:stretch>
            <a:fillRect/>
          </a:stretch>
        </p:blipFill>
        <p:spPr bwMode="auto">
          <a:xfrm>
            <a:off x="8001000" y="0"/>
            <a:ext cx="1106488" cy="11064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5" fill="hold" grpId="0" nodeType="with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randombar(vertical)">
                                      <p:cBhvr>
                                        <p:cTn id="7" dur="1000"/>
                                        <p:tgtEl>
                                          <p:spTgt spid="26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26631"/>
                                        </p:tgtEl>
                                        <p:attrNameLst>
                                          <p:attrName>style.visibility</p:attrName>
                                        </p:attrNameLst>
                                      </p:cBhvr>
                                      <p:to>
                                        <p:strVal val="visible"/>
                                      </p:to>
                                    </p:set>
                                    <p:animEffect transition="in" filter="randombar(vertical)">
                                      <p:cBhvr>
                                        <p:cTn id="12" dur="10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P spid="2663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endParaRPr lang="en-US" smtClean="0"/>
          </a:p>
        </p:txBody>
      </p:sp>
      <p:sp>
        <p:nvSpPr>
          <p:cNvPr id="64515" name="Content Placeholder 2"/>
          <p:cNvSpPr>
            <a:spLocks noGrp="1"/>
          </p:cNvSpPr>
          <p:nvPr>
            <p:ph idx="1"/>
          </p:nvPr>
        </p:nvSpPr>
        <p:spPr/>
        <p:txBody>
          <a:bodyPr/>
          <a:lstStyle/>
          <a:p>
            <a:r>
              <a:rPr lang="en-US" b="1" smtClean="0"/>
              <a:t>Explanation:</a:t>
            </a:r>
            <a:endParaRPr lang="en-US" smtClean="0"/>
          </a:p>
          <a:p>
            <a:r>
              <a:rPr lang="en-US" b="1" smtClean="0"/>
              <a:t>Step-1:</a:t>
            </a:r>
            <a:r>
              <a:rPr lang="en-US" smtClean="0"/>
              <a:t> As complexity adjustment factor is average (given in question), </a:t>
            </a:r>
          </a:p>
          <a:p>
            <a:r>
              <a:rPr lang="en-US" smtClean="0"/>
              <a:t>hence, scale = 3. </a:t>
            </a:r>
          </a:p>
          <a:p>
            <a:r>
              <a:rPr lang="en-US" smtClean="0"/>
              <a:t>F = 14 * 3 = 42 </a:t>
            </a:r>
          </a:p>
          <a:p>
            <a:r>
              <a:rPr lang="en-US" b="1" smtClean="0"/>
              <a:t>Step-2:</a:t>
            </a:r>
            <a:r>
              <a:rPr lang="en-US" smtClean="0"/>
              <a:t>CAF = 0.65 + ( 0.01 * 42 ) = 1.07 </a:t>
            </a:r>
          </a:p>
        </p:txBody>
      </p:sp>
      <p:sp>
        <p:nvSpPr>
          <p:cNvPr id="64516" name="Slide Number Placeholder 3"/>
          <p:cNvSpPr>
            <a:spLocks noGrp="1"/>
          </p:cNvSpPr>
          <p:nvPr>
            <p:ph type="sldNum" sz="quarter" idx="12"/>
          </p:nvPr>
        </p:nvSpPr>
        <p:spPr>
          <a:noFill/>
          <a:ln>
            <a:miter lim="800000"/>
            <a:headEnd/>
            <a:tailEnd/>
          </a:ln>
        </p:spPr>
        <p:txBody>
          <a:bodyPr/>
          <a:lstStyle/>
          <a:p>
            <a:fld id="{E38E9365-61B7-44A9-833F-C0D51B070BDE}" type="slidenum">
              <a:rPr lang="en-US" altLang="en-US" smtClean="0"/>
              <a:pPr/>
              <a:t>59</a:t>
            </a:fld>
            <a:endParaRPr lang="en-US" altLang="en-US"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p:txBody>
          <a:bodyPr/>
          <a:lstStyle/>
          <a:p>
            <a:r>
              <a:rPr lang="en-US" smtClean="0"/>
              <a:t>Real Life Examples</a:t>
            </a:r>
          </a:p>
        </p:txBody>
      </p:sp>
      <p:sp>
        <p:nvSpPr>
          <p:cNvPr id="8195" name="Slide Number Placeholder 3"/>
          <p:cNvSpPr>
            <a:spLocks noGrp="1"/>
          </p:cNvSpPr>
          <p:nvPr>
            <p:ph type="sldNum" sz="quarter" idx="12"/>
          </p:nvPr>
        </p:nvSpPr>
        <p:spPr>
          <a:noFill/>
          <a:ln>
            <a:miter lim="800000"/>
            <a:headEnd/>
            <a:tailEnd/>
          </a:ln>
        </p:spPr>
        <p:txBody>
          <a:bodyPr/>
          <a:lstStyle/>
          <a:p>
            <a:fld id="{BA93BA15-F150-46B3-AA30-A336E8F66357}" type="slidenum">
              <a:rPr lang="en-US" altLang="en-US" smtClean="0"/>
              <a:pPr/>
              <a:t>6</a:t>
            </a:fld>
            <a:endParaRPr lang="en-US" altLang="en-US"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endParaRPr lang="en-US" smtClean="0"/>
          </a:p>
        </p:txBody>
      </p:sp>
      <p:sp>
        <p:nvSpPr>
          <p:cNvPr id="65539" name="Content Placeholder 2"/>
          <p:cNvSpPr>
            <a:spLocks noGrp="1"/>
          </p:cNvSpPr>
          <p:nvPr>
            <p:ph idx="1"/>
          </p:nvPr>
        </p:nvSpPr>
        <p:spPr/>
        <p:txBody>
          <a:bodyPr/>
          <a:lstStyle/>
          <a:p>
            <a:r>
              <a:rPr lang="en-US" b="1" smtClean="0"/>
              <a:t>Step-3:</a:t>
            </a:r>
            <a:r>
              <a:rPr lang="en-US" smtClean="0"/>
              <a:t> As weighting factors are also average (given in question) hence we will multiply each individual function point to corresponding values in TABLE.UFP = (50*4) + (40*5) + (35*4) + (6*10) + (4*7) = 628 </a:t>
            </a:r>
          </a:p>
          <a:p>
            <a:r>
              <a:rPr lang="en-US" b="1" smtClean="0"/>
              <a:t>Step-4:</a:t>
            </a:r>
            <a:r>
              <a:rPr lang="en-US" smtClean="0"/>
              <a:t>Function Point = 628 * 1.07 = 671.96 This is the required answer.</a:t>
            </a:r>
          </a:p>
          <a:p>
            <a:endParaRPr lang="en-US" b="1" smtClean="0"/>
          </a:p>
        </p:txBody>
      </p:sp>
      <p:sp>
        <p:nvSpPr>
          <p:cNvPr id="65540" name="Slide Number Placeholder 3"/>
          <p:cNvSpPr>
            <a:spLocks noGrp="1"/>
          </p:cNvSpPr>
          <p:nvPr>
            <p:ph type="sldNum" sz="quarter" idx="12"/>
          </p:nvPr>
        </p:nvSpPr>
        <p:spPr>
          <a:noFill/>
          <a:ln>
            <a:miter lim="800000"/>
            <a:headEnd/>
            <a:tailEnd/>
          </a:ln>
        </p:spPr>
        <p:txBody>
          <a:bodyPr/>
          <a:lstStyle/>
          <a:p>
            <a:fld id="{EDC819AF-472F-4E51-98AB-E487D0690717}" type="slidenum">
              <a:rPr lang="en-US" altLang="en-US" smtClean="0"/>
              <a:pPr/>
              <a:t>60</a:t>
            </a:fld>
            <a:endParaRPr lang="en-US" altLang="en-US" smtClean="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a:ln>
            <a:miter lim="800000"/>
            <a:headEnd/>
            <a:tailEnd/>
          </a:ln>
        </p:spPr>
        <p:txBody>
          <a:bodyPr/>
          <a:lstStyle/>
          <a:p>
            <a:fld id="{35F208F8-D0E3-417B-A232-0F8182F8F755}" type="slidenum">
              <a:rPr lang="en-US" altLang="en-US" smtClean="0"/>
              <a:pPr/>
              <a:t>61</a:t>
            </a:fld>
            <a:endParaRPr lang="en-US" altLang="en-US" smtClean="0"/>
          </a:p>
        </p:txBody>
      </p:sp>
      <p:sp>
        <p:nvSpPr>
          <p:cNvPr id="66563" name="Rectangle 1"/>
          <p:cNvSpPr>
            <a:spLocks noGrp="1" noChangeArrowheads="1"/>
          </p:cNvSpPr>
          <p:nvPr>
            <p:ph type="title"/>
          </p:nvPr>
        </p:nvSpPr>
        <p:spPr>
          <a:xfrm>
            <a:off x="406400" y="182563"/>
            <a:ext cx="7769225" cy="1139825"/>
          </a:xfrm>
        </p:spPr>
        <p:txBody>
          <a:bodyPr lIns="18000" tIns="46800" rIns="18000" bIns="46800" anchor="ctr"/>
          <a:lstStyle/>
          <a:p>
            <a:pPr>
              <a:spcBef>
                <a:spcPts val="1075"/>
              </a:spcBef>
            </a:pPr>
            <a:r>
              <a:rPr lang="en-GB" altLang="en-US" sz="4400" b="1" smtClean="0">
                <a:solidFill>
                  <a:srgbClr val="003300"/>
                </a:solidFill>
              </a:rPr>
              <a:t>Function Point Metric</a:t>
            </a:r>
            <a:r>
              <a:rPr lang="en-GB" altLang="en-US" sz="1600" b="1" smtClean="0">
                <a:solidFill>
                  <a:srgbClr val="003300"/>
                </a:solidFill>
              </a:rPr>
              <a:t> (CONT.)</a:t>
            </a:r>
          </a:p>
        </p:txBody>
      </p:sp>
      <p:sp>
        <p:nvSpPr>
          <p:cNvPr id="66564" name="Rectangle 2"/>
          <p:cNvSpPr>
            <a:spLocks noGrp="1" noChangeArrowheads="1"/>
          </p:cNvSpPr>
          <p:nvPr>
            <p:ph type="body" idx="1"/>
          </p:nvPr>
        </p:nvSpPr>
        <p:spPr/>
        <p:txBody>
          <a:bodyPr lIns="18000" tIns="46800" rIns="18000" bIns="46800"/>
          <a:lstStyle/>
          <a:p>
            <a:pPr>
              <a:spcBef>
                <a:spcPts val="988"/>
              </a:spcBef>
            </a:pPr>
            <a:r>
              <a:rPr lang="en-GB" altLang="en-US" sz="3600" smtClean="0"/>
              <a:t>Suffers from a major drawback:</a:t>
            </a:r>
          </a:p>
          <a:p>
            <a:pPr lvl="1">
              <a:spcBef>
                <a:spcPts val="713"/>
              </a:spcBef>
            </a:pPr>
            <a:r>
              <a:rPr lang="en-GB" altLang="en-US" sz="3200" smtClean="0">
                <a:solidFill>
                  <a:srgbClr val="0000FF"/>
                </a:solidFill>
              </a:rPr>
              <a:t>the size of a function is considered to be independent of its complexity</a:t>
            </a:r>
            <a:r>
              <a:rPr lang="en-GB" altLang="en-US" sz="3200" smtClean="0"/>
              <a:t>.</a:t>
            </a:r>
          </a:p>
          <a:p>
            <a:pPr>
              <a:spcBef>
                <a:spcPts val="988"/>
              </a:spcBef>
            </a:pPr>
            <a:r>
              <a:rPr lang="en-GB" altLang="en-US" sz="3600" smtClean="0"/>
              <a:t>Extend function point metric:</a:t>
            </a:r>
          </a:p>
          <a:p>
            <a:pPr lvl="1">
              <a:spcBef>
                <a:spcPts val="713"/>
              </a:spcBef>
            </a:pPr>
            <a:r>
              <a:rPr lang="en-GB" altLang="en-US" sz="3200" smtClean="0"/>
              <a:t> </a:t>
            </a:r>
            <a:r>
              <a:rPr lang="en-GB" altLang="en-US" sz="3200" smtClean="0">
                <a:solidFill>
                  <a:srgbClr val="800000"/>
                </a:solidFill>
              </a:rPr>
              <a:t>Feature Point metric:</a:t>
            </a:r>
          </a:p>
          <a:p>
            <a:pPr lvl="1">
              <a:spcBef>
                <a:spcPts val="713"/>
              </a:spcBef>
            </a:pPr>
            <a:r>
              <a:rPr lang="en-GB" altLang="en-US" sz="3200" smtClean="0"/>
              <a:t>considers an extra parameter:</a:t>
            </a:r>
          </a:p>
          <a:p>
            <a:pPr lvl="2">
              <a:spcBef>
                <a:spcPts val="613"/>
              </a:spcBef>
            </a:pPr>
            <a:r>
              <a:rPr lang="en-GB" altLang="en-US" sz="2800" smtClean="0"/>
              <a:t>Algorithm Complexity.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a:ln>
            <a:miter lim="800000"/>
            <a:headEnd/>
            <a:tailEnd/>
          </a:ln>
        </p:spPr>
        <p:txBody>
          <a:bodyPr/>
          <a:lstStyle/>
          <a:p>
            <a:fld id="{40B2E80D-8F9C-4F6B-ADC1-A4B9C7CD4422}" type="slidenum">
              <a:rPr lang="en-US" altLang="en-US" smtClean="0"/>
              <a:pPr/>
              <a:t>62</a:t>
            </a:fld>
            <a:endParaRPr lang="en-US" altLang="en-US" smtClean="0"/>
          </a:p>
        </p:txBody>
      </p:sp>
      <p:sp>
        <p:nvSpPr>
          <p:cNvPr id="67587" name="Rectangle 1"/>
          <p:cNvSpPr>
            <a:spLocks noGrp="1" noChangeArrowheads="1"/>
          </p:cNvSpPr>
          <p:nvPr>
            <p:ph type="title"/>
          </p:nvPr>
        </p:nvSpPr>
        <p:spPr>
          <a:xfrm>
            <a:off x="406400" y="182563"/>
            <a:ext cx="7769225" cy="1139825"/>
          </a:xfrm>
        </p:spPr>
        <p:txBody>
          <a:bodyPr lIns="18000" tIns="46800" rIns="18000" bIns="46800" anchor="ctr"/>
          <a:lstStyle/>
          <a:p>
            <a:pPr>
              <a:spcBef>
                <a:spcPts val="1075"/>
              </a:spcBef>
            </a:pPr>
            <a:r>
              <a:rPr lang="en-GB" altLang="en-US" sz="4400" smtClean="0">
                <a:solidFill>
                  <a:srgbClr val="336600"/>
                </a:solidFill>
              </a:rPr>
              <a:t>Function Point Metric</a:t>
            </a:r>
            <a:r>
              <a:rPr lang="en-GB" altLang="en-US" sz="1600" smtClean="0">
                <a:solidFill>
                  <a:srgbClr val="336600"/>
                </a:solidFill>
              </a:rPr>
              <a:t> (CONT.)</a:t>
            </a:r>
          </a:p>
        </p:txBody>
      </p:sp>
      <p:sp>
        <p:nvSpPr>
          <p:cNvPr id="67588" name="Rectangle 2"/>
          <p:cNvSpPr>
            <a:spLocks noGrp="1" noChangeArrowheads="1"/>
          </p:cNvSpPr>
          <p:nvPr>
            <p:ph type="body" idx="1"/>
          </p:nvPr>
        </p:nvSpPr>
        <p:spPr/>
        <p:txBody>
          <a:bodyPr lIns="18000" tIns="46800" rIns="18000" bIns="46800"/>
          <a:lstStyle/>
          <a:p>
            <a:pPr>
              <a:spcBef>
                <a:spcPts val="988"/>
              </a:spcBef>
            </a:pPr>
            <a:r>
              <a:rPr lang="en-GB" altLang="en-US" sz="3600" smtClean="0"/>
              <a:t>Proponents claim: </a:t>
            </a:r>
          </a:p>
          <a:p>
            <a:pPr lvl="1">
              <a:spcBef>
                <a:spcPts val="713"/>
              </a:spcBef>
            </a:pPr>
            <a:r>
              <a:rPr lang="en-GB" altLang="en-US" sz="3200" smtClean="0"/>
              <a:t>FP is language independent.</a:t>
            </a:r>
          </a:p>
          <a:p>
            <a:pPr lvl="1">
              <a:spcBef>
                <a:spcPts val="713"/>
              </a:spcBef>
            </a:pPr>
            <a:r>
              <a:rPr lang="en-GB" altLang="en-US" sz="3200" smtClean="0"/>
              <a:t>Size can be easily derived from problem description</a:t>
            </a:r>
          </a:p>
          <a:p>
            <a:pPr>
              <a:spcBef>
                <a:spcPts val="988"/>
              </a:spcBef>
            </a:pPr>
            <a:r>
              <a:rPr lang="en-GB" altLang="en-US" sz="3600" smtClean="0"/>
              <a:t>Opponents claim: </a:t>
            </a:r>
          </a:p>
          <a:p>
            <a:pPr lvl="1">
              <a:spcBef>
                <a:spcPts val="713"/>
              </a:spcBef>
            </a:pPr>
            <a:r>
              <a:rPr lang="en-GB" altLang="en-US" sz="3200" smtClean="0"/>
              <a:t>it is subjective --- Different people can come up with different estimates for the same problem.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z="3600" smtClean="0"/>
              <a:t>Construction of a new office building:</a:t>
            </a:r>
          </a:p>
        </p:txBody>
      </p:sp>
      <p:sp>
        <p:nvSpPr>
          <p:cNvPr id="9219" name="Content Placeholder 2"/>
          <p:cNvSpPr>
            <a:spLocks noGrp="1"/>
          </p:cNvSpPr>
          <p:nvPr>
            <p:ph idx="1"/>
          </p:nvPr>
        </p:nvSpPr>
        <p:spPr/>
        <p:txBody>
          <a:bodyPr/>
          <a:lstStyle/>
          <a:p>
            <a:r>
              <a:rPr lang="en-US" sz="2400" b="1" smtClean="0"/>
              <a:t>Initiating</a:t>
            </a:r>
            <a:r>
              <a:rPr lang="en-US" sz="2400" smtClean="0"/>
              <a:t>: A company decides to construct a new office building to accommodate its growing workforce and enhance its facilities.</a:t>
            </a:r>
          </a:p>
          <a:p>
            <a:endParaRPr lang="en-US" sz="2400" smtClean="0"/>
          </a:p>
          <a:p>
            <a:r>
              <a:rPr lang="en-US" sz="2400" b="1" smtClean="0"/>
              <a:t>Planning</a:t>
            </a:r>
            <a:r>
              <a:rPr lang="en-US" sz="2400" smtClean="0"/>
              <a:t>: Architects design the building, engineers create structural plans, permits are obtained, and a construction timeline and budget are established.</a:t>
            </a:r>
          </a:p>
          <a:p>
            <a:endParaRPr lang="en-US" sz="2400" smtClean="0"/>
          </a:p>
          <a:p>
            <a:r>
              <a:rPr lang="en-US" sz="2400" b="1" smtClean="0"/>
              <a:t>Executing</a:t>
            </a:r>
            <a:r>
              <a:rPr lang="en-US" sz="2400" smtClean="0"/>
              <a:t>: Construction begins, with contractors hired to carry out various tasks such as site preparation, foundation laying, building erection, and interior finishing.</a:t>
            </a:r>
          </a:p>
          <a:p>
            <a:endParaRPr lang="en-US" smtClean="0"/>
          </a:p>
        </p:txBody>
      </p:sp>
      <p:sp>
        <p:nvSpPr>
          <p:cNvPr id="9220" name="Slide Number Placeholder 3"/>
          <p:cNvSpPr>
            <a:spLocks noGrp="1"/>
          </p:cNvSpPr>
          <p:nvPr>
            <p:ph type="sldNum" sz="quarter" idx="12"/>
          </p:nvPr>
        </p:nvSpPr>
        <p:spPr>
          <a:noFill/>
          <a:ln>
            <a:miter lim="800000"/>
            <a:headEnd/>
            <a:tailEnd/>
          </a:ln>
        </p:spPr>
        <p:txBody>
          <a:bodyPr/>
          <a:lstStyle/>
          <a:p>
            <a:fld id="{ACF7E85D-02DF-4014-AE69-FE654579058C}" type="slidenum">
              <a:rPr lang="en-US" altLang="en-US" smtClean="0"/>
              <a:pPr/>
              <a:t>7</a:t>
            </a:fld>
            <a:endParaRPr lang="en-US" altLang="en-US"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p:txBody>
          <a:bodyPr/>
          <a:lstStyle/>
          <a:p>
            <a:r>
              <a:rPr lang="en-US" sz="2400" b="1" smtClean="0"/>
              <a:t>Monitoring and Controlling</a:t>
            </a:r>
            <a:r>
              <a:rPr lang="en-US" sz="2400" smtClean="0"/>
              <a:t>: Project managers oversee the construction progress, ensuring that work is on schedule, quality standards are met, and any issues are addressed promptly.</a:t>
            </a:r>
          </a:p>
          <a:p>
            <a:endParaRPr lang="en-US" sz="2400" smtClean="0"/>
          </a:p>
          <a:p>
            <a:r>
              <a:rPr lang="en-US" sz="2400" b="1" smtClean="0"/>
              <a:t>Closing</a:t>
            </a:r>
            <a:r>
              <a:rPr lang="en-US" sz="2400" smtClean="0"/>
              <a:t>: Once construction is complete, final inspections are conducted, and the building is handed over to the company. Any remaining tasks are completed, and the project is formally closed.</a:t>
            </a:r>
          </a:p>
          <a:p>
            <a:endParaRPr lang="en-US" smtClean="0"/>
          </a:p>
        </p:txBody>
      </p:sp>
      <p:sp>
        <p:nvSpPr>
          <p:cNvPr id="10243" name="Slide Number Placeholder 3"/>
          <p:cNvSpPr>
            <a:spLocks noGrp="1"/>
          </p:cNvSpPr>
          <p:nvPr>
            <p:ph type="sldNum" sz="quarter" idx="12"/>
          </p:nvPr>
        </p:nvSpPr>
        <p:spPr>
          <a:noFill/>
          <a:ln>
            <a:miter lim="800000"/>
            <a:headEnd/>
            <a:tailEnd/>
          </a:ln>
        </p:spPr>
        <p:txBody>
          <a:bodyPr/>
          <a:lstStyle/>
          <a:p>
            <a:fld id="{11349712-05C7-4C8C-A899-7ACC997CDDE6}" type="slidenum">
              <a:rPr lang="en-US" altLang="en-US" smtClean="0"/>
              <a:pPr/>
              <a:t>8</a:t>
            </a:fld>
            <a:endParaRPr lang="en-US" altLang="en-US"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428625" y="214313"/>
            <a:ext cx="8178800" cy="4171950"/>
          </a:xfrm>
        </p:spPr>
        <p:txBody>
          <a:bodyPr/>
          <a:lstStyle/>
          <a:p>
            <a:pPr>
              <a:buFont typeface="Monotype Sorts" pitchFamily="1" charset="2"/>
              <a:buNone/>
            </a:pPr>
            <a:r>
              <a:rPr lang="en-US" sz="3600" b="1" smtClean="0"/>
              <a:t>Launch of a new smartphone:</a:t>
            </a:r>
          </a:p>
          <a:p>
            <a:pPr>
              <a:buFont typeface="Monotype Sorts" pitchFamily="1" charset="2"/>
              <a:buNone/>
            </a:pPr>
            <a:endParaRPr lang="en-US" b="1" smtClean="0"/>
          </a:p>
          <a:p>
            <a:r>
              <a:rPr lang="en-US" sz="2400" b="1" smtClean="0"/>
              <a:t>Initiating</a:t>
            </a:r>
            <a:r>
              <a:rPr lang="en-US" sz="2400" smtClean="0"/>
              <a:t>: A tech company decides to develop and release a new smart phone model to compete in the market.</a:t>
            </a:r>
          </a:p>
          <a:p>
            <a:endParaRPr lang="en-US" sz="2400" smtClean="0"/>
          </a:p>
          <a:p>
            <a:r>
              <a:rPr lang="en-US" sz="2400" b="1" smtClean="0"/>
              <a:t>Planning</a:t>
            </a:r>
            <a:r>
              <a:rPr lang="en-US" sz="2400" smtClean="0"/>
              <a:t>: The company plans the phone's features, design, manufacturing process, marketing strategy, and distribution channels.</a:t>
            </a:r>
          </a:p>
          <a:p>
            <a:endParaRPr lang="en-US" sz="2400" smtClean="0"/>
          </a:p>
          <a:p>
            <a:r>
              <a:rPr lang="en-US" sz="2400" b="1" smtClean="0"/>
              <a:t>Executing</a:t>
            </a:r>
            <a:r>
              <a:rPr lang="en-US" sz="2400" smtClean="0"/>
              <a:t>: Engineers develop the phone, designers create its look, factories manufacture it, and marketing teams promote it through various channels.</a:t>
            </a:r>
          </a:p>
        </p:txBody>
      </p:sp>
      <p:sp>
        <p:nvSpPr>
          <p:cNvPr id="11267" name="Slide Number Placeholder 3"/>
          <p:cNvSpPr>
            <a:spLocks noGrp="1"/>
          </p:cNvSpPr>
          <p:nvPr>
            <p:ph type="sldNum" sz="quarter" idx="12"/>
          </p:nvPr>
        </p:nvSpPr>
        <p:spPr>
          <a:noFill/>
          <a:ln>
            <a:miter lim="800000"/>
            <a:headEnd/>
            <a:tailEnd/>
          </a:ln>
        </p:spPr>
        <p:txBody>
          <a:bodyPr/>
          <a:lstStyle/>
          <a:p>
            <a:fld id="{395E3A5C-C436-48BB-9815-B55819F42EE2}" type="slidenum">
              <a:rPr lang="en-US" altLang="en-US" smtClean="0"/>
              <a:pPr/>
              <a:t>9</a:t>
            </a:fld>
            <a:endParaRPr lang="en-US" altLang="en-US" smtClean="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1843</Words>
  <Application>Microsoft Office PowerPoint</Application>
  <PresentationFormat>On-screen Show (4:3)</PresentationFormat>
  <Paragraphs>286</Paragraphs>
  <Slides>62</Slides>
  <Notes>15</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Unit 5: Software project management   1. Project management 2. Project planning and control 3. Cost estimation 4. Project scheduling using PERT and GANTT charts 5. Software configuration management</vt:lpstr>
      <vt:lpstr>Project Management</vt:lpstr>
      <vt:lpstr>Slide 3</vt:lpstr>
      <vt:lpstr>Slide 4</vt:lpstr>
      <vt:lpstr>Slide 5</vt:lpstr>
      <vt:lpstr>Slide 6</vt:lpstr>
      <vt:lpstr>Construction of a new office building:</vt:lpstr>
      <vt:lpstr>Slide 8</vt:lpstr>
      <vt:lpstr>Slide 9</vt:lpstr>
      <vt:lpstr>Slide 10</vt:lpstr>
      <vt:lpstr>Slide 11</vt:lpstr>
      <vt:lpstr>Slide 12</vt:lpstr>
      <vt:lpstr>Responsibility of project managers</vt:lpstr>
      <vt:lpstr>Question</vt:lpstr>
      <vt:lpstr>Project Planning and Control</vt:lpstr>
      <vt:lpstr>Slide 16</vt:lpstr>
      <vt:lpstr>Slide 17</vt:lpstr>
      <vt:lpstr>Slide 18</vt:lpstr>
      <vt:lpstr>Project planning</vt:lpstr>
      <vt:lpstr>Sliding Window Planning</vt:lpstr>
      <vt:lpstr>SPMP Document</vt:lpstr>
      <vt:lpstr>Organization of SPMP Document</vt:lpstr>
      <vt:lpstr>Question</vt:lpstr>
      <vt:lpstr>Slide 24</vt:lpstr>
      <vt:lpstr>Slide 25</vt:lpstr>
      <vt:lpstr>Slide 26</vt:lpstr>
      <vt:lpstr>Software Cost Estimation</vt:lpstr>
      <vt:lpstr>Slide 28</vt:lpstr>
      <vt:lpstr>Slide 29</vt:lpstr>
      <vt:lpstr>Slide 30</vt:lpstr>
      <vt:lpstr>Slide 31</vt:lpstr>
      <vt:lpstr>Slide 32</vt:lpstr>
      <vt:lpstr>3 Formulas</vt:lpstr>
      <vt:lpstr>Slide 34</vt:lpstr>
      <vt:lpstr>Slide 35</vt:lpstr>
      <vt:lpstr>Slide 36</vt:lpstr>
      <vt:lpstr>Slide 37</vt:lpstr>
      <vt:lpstr>Slide 38</vt:lpstr>
      <vt:lpstr>Slide 39</vt:lpstr>
      <vt:lpstr>Slide 40</vt:lpstr>
      <vt:lpstr>Slide 41</vt:lpstr>
      <vt:lpstr>Slide 42</vt:lpstr>
      <vt:lpstr>Software Size Metrics</vt:lpstr>
      <vt:lpstr>Disadvantages of Using LOC</vt:lpstr>
      <vt:lpstr>Disadvantages of Using LOC  (cont...)</vt:lpstr>
      <vt:lpstr>Slide 46</vt:lpstr>
      <vt:lpstr>Function Point Metric</vt:lpstr>
      <vt:lpstr>Function Point Metric</vt:lpstr>
      <vt:lpstr>Question</vt:lpstr>
      <vt:lpstr>Slide 50</vt:lpstr>
      <vt:lpstr>Function point (FP) metric computation</vt:lpstr>
      <vt:lpstr>Slide 52</vt:lpstr>
      <vt:lpstr>Slide 53</vt:lpstr>
      <vt:lpstr>Slide 54</vt:lpstr>
      <vt:lpstr>Slide 55</vt:lpstr>
      <vt:lpstr>Slide 56</vt:lpstr>
      <vt:lpstr>Question</vt:lpstr>
      <vt:lpstr>Slide 58</vt:lpstr>
      <vt:lpstr>Slide 59</vt:lpstr>
      <vt:lpstr>Slide 60</vt:lpstr>
      <vt:lpstr>Function Point Metric (CONT.)</vt:lpstr>
      <vt:lpstr>Function Point Metric (CONT.)</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Software project management   1. Project management 2. Project planning and control 3. Cost estimation 4. Project scheduling using PERT and GANTT charts 5. Software configuration management</dc:title>
  <dc:creator>LENOVO</dc:creator>
  <cp:lastModifiedBy>LENOVO</cp:lastModifiedBy>
  <cp:revision>1</cp:revision>
  <dcterms:created xsi:type="dcterms:W3CDTF">2024-04-17T07:05:15Z</dcterms:created>
  <dcterms:modified xsi:type="dcterms:W3CDTF">2024-04-17T07:08:39Z</dcterms:modified>
</cp:coreProperties>
</file>